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sldIdLst>
    <p:sldId id="257" r:id="rId2"/>
    <p:sldId id="258" r:id="rId3"/>
    <p:sldId id="259" r:id="rId4"/>
    <p:sldId id="290" r:id="rId5"/>
    <p:sldId id="291" r:id="rId6"/>
    <p:sldId id="292" r:id="rId7"/>
    <p:sldId id="293" r:id="rId8"/>
    <p:sldId id="294" r:id="rId9"/>
    <p:sldId id="295" r:id="rId10"/>
    <p:sldId id="260" r:id="rId11"/>
    <p:sldId id="261" r:id="rId12"/>
    <p:sldId id="262" r:id="rId13"/>
    <p:sldId id="263" r:id="rId14"/>
    <p:sldId id="264" r:id="rId15"/>
    <p:sldId id="266" r:id="rId16"/>
    <p:sldId id="265" r:id="rId17"/>
    <p:sldId id="267" r:id="rId18"/>
    <p:sldId id="268" r:id="rId19"/>
    <p:sldId id="269" r:id="rId20"/>
    <p:sldId id="270" r:id="rId21"/>
    <p:sldId id="271" r:id="rId22"/>
    <p:sldId id="284" r:id="rId23"/>
    <p:sldId id="289" r:id="rId24"/>
    <p:sldId id="272" r:id="rId25"/>
    <p:sldId id="286" r:id="rId26"/>
    <p:sldId id="285" r:id="rId27"/>
    <p:sldId id="274" r:id="rId28"/>
    <p:sldId id="275" r:id="rId29"/>
    <p:sldId id="276" r:id="rId30"/>
    <p:sldId id="277" r:id="rId31"/>
    <p:sldId id="287" r:id="rId32"/>
    <p:sldId id="278" r:id="rId33"/>
    <p:sldId id="297" r:id="rId34"/>
    <p:sldId id="296" r:id="rId35"/>
    <p:sldId id="298" r:id="rId36"/>
    <p:sldId id="299" r:id="rId37"/>
    <p:sldId id="280" r:id="rId38"/>
    <p:sldId id="300" r:id="rId39"/>
    <p:sldId id="301" r:id="rId40"/>
    <p:sldId id="303" r:id="rId41"/>
    <p:sldId id="302" r:id="rId42"/>
    <p:sldId id="304" r:id="rId43"/>
    <p:sldId id="305" r:id="rId44"/>
    <p:sldId id="306" r:id="rId45"/>
    <p:sldId id="283" r:id="rId46"/>
    <p:sldId id="288" r:id="rId4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2" d="100"/>
          <a:sy n="82" d="100"/>
        </p:scale>
        <p:origin x="-832"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presProps" Target="presProps.xml"/><Relationship Id="rId51" Type="http://schemas.openxmlformats.org/officeDocument/2006/relationships/viewProps" Target="viewProps.xml"/><Relationship Id="rId52" Type="http://schemas.openxmlformats.org/officeDocument/2006/relationships/theme" Target="theme/theme1.xml"/><Relationship Id="rId53"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notesMaster" Target="notesMasters/notesMaster1.xml"/><Relationship Id="rId4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hdphoto1.wdp>
</file>

<file path=ppt/media/image1.png>
</file>

<file path=ppt/media/image2.pn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81354A8-65B2-444C-BA73-796B9AEE73CE}" type="datetimeFigureOut">
              <a:rPr lang="en-US" smtClean="0"/>
              <a:t>10/20/16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8E55420-269D-B947-8280-1431FF845F14}" type="slidenum">
              <a:rPr lang="en-US" smtClean="0"/>
              <a:t>‹#›</a:t>
            </a:fld>
            <a:endParaRPr lang="en-US"/>
          </a:p>
        </p:txBody>
      </p:sp>
    </p:spTree>
    <p:extLst>
      <p:ext uri="{BB962C8B-B14F-4D97-AF65-F5344CB8AC3E}">
        <p14:creationId xmlns:p14="http://schemas.microsoft.com/office/powerpoint/2010/main" val="303115995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DDBF37-9FEA-BB4F-A02F-BB9F04DCD724}" type="slidenum">
              <a:rPr lang="en-US" smtClean="0"/>
              <a:t>1</a:t>
            </a:fld>
            <a:endParaRPr lang="en-US"/>
          </a:p>
        </p:txBody>
      </p:sp>
    </p:spTree>
    <p:extLst>
      <p:ext uri="{BB962C8B-B14F-4D97-AF65-F5344CB8AC3E}">
        <p14:creationId xmlns:p14="http://schemas.microsoft.com/office/powerpoint/2010/main" val="1791078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smtClean="0"/>
              <a:t>Focus</a:t>
            </a:r>
            <a:r>
              <a:rPr lang="en-US" sz="1600" baseline="0" dirty="0" smtClean="0"/>
              <a:t> of todays class (and possibly next class too) is more research oriented, and the emphasis is on real world problems</a:t>
            </a:r>
            <a:endParaRPr lang="en-US" sz="1600" dirty="0"/>
          </a:p>
        </p:txBody>
      </p:sp>
      <p:sp>
        <p:nvSpPr>
          <p:cNvPr id="4" name="Slide Number Placeholder 3"/>
          <p:cNvSpPr>
            <a:spLocks noGrp="1"/>
          </p:cNvSpPr>
          <p:nvPr>
            <p:ph type="sldNum" sz="quarter" idx="10"/>
          </p:nvPr>
        </p:nvSpPr>
        <p:spPr/>
        <p:txBody>
          <a:bodyPr/>
          <a:lstStyle/>
          <a:p>
            <a:fld id="{18E55420-269D-B947-8280-1431FF845F14}" type="slidenum">
              <a:rPr lang="en-US" smtClean="0"/>
              <a:t>10</a:t>
            </a:fld>
            <a:endParaRPr lang="en-US"/>
          </a:p>
        </p:txBody>
      </p:sp>
    </p:spTree>
    <p:extLst>
      <p:ext uri="{BB962C8B-B14F-4D97-AF65-F5344CB8AC3E}">
        <p14:creationId xmlns:p14="http://schemas.microsoft.com/office/powerpoint/2010/main" val="1194967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 – we have a lot of </a:t>
            </a:r>
            <a:r>
              <a:rPr lang="en-US" dirty="0" err="1" smtClean="0"/>
              <a:t>knowledege</a:t>
            </a:r>
            <a:r>
              <a:rPr lang="en-US" dirty="0" smtClean="0"/>
              <a:t> that is usually</a:t>
            </a:r>
            <a:r>
              <a:rPr lang="en-US" baseline="0" dirty="0" smtClean="0"/>
              <a:t> not coded in text</a:t>
            </a:r>
          </a:p>
          <a:p>
            <a:r>
              <a:rPr lang="en-US" dirty="0" smtClean="0"/>
              <a:t>con – it takes 30 years or</a:t>
            </a:r>
            <a:r>
              <a:rPr lang="en-US" baseline="0" dirty="0" smtClean="0"/>
              <a:t> more to go into production, finding funding is hard</a:t>
            </a:r>
            <a:endParaRPr lang="en-US" dirty="0"/>
          </a:p>
        </p:txBody>
      </p:sp>
      <p:sp>
        <p:nvSpPr>
          <p:cNvPr id="4" name="Slide Number Placeholder 3"/>
          <p:cNvSpPr>
            <a:spLocks noGrp="1"/>
          </p:cNvSpPr>
          <p:nvPr>
            <p:ph type="sldNum" sz="quarter" idx="10"/>
          </p:nvPr>
        </p:nvSpPr>
        <p:spPr/>
        <p:txBody>
          <a:bodyPr/>
          <a:lstStyle/>
          <a:p>
            <a:fld id="{18E55420-269D-B947-8280-1431FF845F14}" type="slidenum">
              <a:rPr lang="en-US" smtClean="0"/>
              <a:t>19</a:t>
            </a:fld>
            <a:endParaRPr lang="en-US"/>
          </a:p>
        </p:txBody>
      </p:sp>
    </p:spTree>
    <p:extLst>
      <p:ext uri="{BB962C8B-B14F-4D97-AF65-F5344CB8AC3E}">
        <p14:creationId xmlns:p14="http://schemas.microsoft.com/office/powerpoint/2010/main" val="2677945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Etzioni</a:t>
            </a:r>
            <a:r>
              <a:rPr lang="en-US" dirty="0" smtClean="0"/>
              <a:t> –Used to be professor at UW, now</a:t>
            </a:r>
            <a:r>
              <a:rPr lang="en-US" baseline="0" dirty="0" smtClean="0"/>
              <a:t> CEO of AI2</a:t>
            </a:r>
            <a:endParaRPr lang="en-US" dirty="0"/>
          </a:p>
        </p:txBody>
      </p:sp>
      <p:sp>
        <p:nvSpPr>
          <p:cNvPr id="4" name="Slide Number Placeholder 3"/>
          <p:cNvSpPr>
            <a:spLocks noGrp="1"/>
          </p:cNvSpPr>
          <p:nvPr>
            <p:ph type="sldNum" sz="quarter" idx="10"/>
          </p:nvPr>
        </p:nvSpPr>
        <p:spPr/>
        <p:txBody>
          <a:bodyPr/>
          <a:lstStyle/>
          <a:p>
            <a:fld id="{18E55420-269D-B947-8280-1431FF845F14}" type="slidenum">
              <a:rPr lang="en-US" smtClean="0"/>
              <a:t>21</a:t>
            </a:fld>
            <a:endParaRPr lang="en-US"/>
          </a:p>
        </p:txBody>
      </p:sp>
    </p:spTree>
    <p:extLst>
      <p:ext uri="{BB962C8B-B14F-4D97-AF65-F5344CB8AC3E}">
        <p14:creationId xmlns:p14="http://schemas.microsoft.com/office/powerpoint/2010/main" val="25317558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E55420-269D-B947-8280-1431FF845F14}" type="slidenum">
              <a:rPr lang="en-US" smtClean="0"/>
              <a:t>22</a:t>
            </a:fld>
            <a:endParaRPr lang="en-US"/>
          </a:p>
        </p:txBody>
      </p:sp>
    </p:spTree>
    <p:extLst>
      <p:ext uri="{BB962C8B-B14F-4D97-AF65-F5344CB8AC3E}">
        <p14:creationId xmlns:p14="http://schemas.microsoft.com/office/powerpoint/2010/main" val="10630903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E55420-269D-B947-8280-1431FF845F14}" type="slidenum">
              <a:rPr lang="en-US" smtClean="0"/>
              <a:t>27</a:t>
            </a:fld>
            <a:endParaRPr lang="en-US"/>
          </a:p>
        </p:txBody>
      </p:sp>
    </p:spTree>
    <p:extLst>
      <p:ext uri="{BB962C8B-B14F-4D97-AF65-F5344CB8AC3E}">
        <p14:creationId xmlns:p14="http://schemas.microsoft.com/office/powerpoint/2010/main" val="30447232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Goes to show that part-of relations are not simple either,</a:t>
            </a:r>
            <a:r>
              <a:rPr lang="en-US" baseline="0" dirty="0" smtClean="0"/>
              <a:t> and there is a lot of complex semantic handling that is required in the background to capture the true meaning of a concept</a:t>
            </a:r>
            <a:endParaRPr lang="en-US" dirty="0" smtClean="0"/>
          </a:p>
          <a:p>
            <a:endParaRPr lang="en-US" dirty="0"/>
          </a:p>
        </p:txBody>
      </p:sp>
      <p:sp>
        <p:nvSpPr>
          <p:cNvPr id="4" name="Slide Number Placeholder 3"/>
          <p:cNvSpPr>
            <a:spLocks noGrp="1"/>
          </p:cNvSpPr>
          <p:nvPr>
            <p:ph type="sldNum" sz="quarter" idx="10"/>
          </p:nvPr>
        </p:nvSpPr>
        <p:spPr/>
        <p:txBody>
          <a:bodyPr/>
          <a:lstStyle/>
          <a:p>
            <a:fld id="{18E55420-269D-B947-8280-1431FF845F14}" type="slidenum">
              <a:rPr lang="en-US" smtClean="0"/>
              <a:t>28</a:t>
            </a:fld>
            <a:endParaRPr lang="en-US"/>
          </a:p>
        </p:txBody>
      </p:sp>
    </p:spTree>
    <p:extLst>
      <p:ext uri="{BB962C8B-B14F-4D97-AF65-F5344CB8AC3E}">
        <p14:creationId xmlns:p14="http://schemas.microsoft.com/office/powerpoint/2010/main" val="2061674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CBB684A-6E90-734E-ACFA-892EDA82F147}" type="datetimeFigureOut">
              <a:rPr lang="en-US" smtClean="0"/>
              <a:t>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18CCC-9D29-E046-8A4C-F183ED93E4FC}" type="slidenum">
              <a:rPr lang="en-US" smtClean="0"/>
              <a:t>‹#›</a:t>
            </a:fld>
            <a:endParaRPr lang="en-US"/>
          </a:p>
        </p:txBody>
      </p:sp>
    </p:spTree>
    <p:extLst>
      <p:ext uri="{BB962C8B-B14F-4D97-AF65-F5344CB8AC3E}">
        <p14:creationId xmlns:p14="http://schemas.microsoft.com/office/powerpoint/2010/main" val="1583536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CBB684A-6E90-734E-ACFA-892EDA82F147}" type="datetimeFigureOut">
              <a:rPr lang="en-US" smtClean="0"/>
              <a:t>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18CCC-9D29-E046-8A4C-F183ED93E4FC}" type="slidenum">
              <a:rPr lang="en-US" smtClean="0"/>
              <a:t>‹#›</a:t>
            </a:fld>
            <a:endParaRPr lang="en-US"/>
          </a:p>
        </p:txBody>
      </p:sp>
    </p:spTree>
    <p:extLst>
      <p:ext uri="{BB962C8B-B14F-4D97-AF65-F5344CB8AC3E}">
        <p14:creationId xmlns:p14="http://schemas.microsoft.com/office/powerpoint/2010/main" val="1687002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CBB684A-6E90-734E-ACFA-892EDA82F147}" type="datetimeFigureOut">
              <a:rPr lang="en-US" smtClean="0"/>
              <a:t>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18CCC-9D29-E046-8A4C-F183ED93E4FC}" type="slidenum">
              <a:rPr lang="en-US" smtClean="0"/>
              <a:t>‹#›</a:t>
            </a:fld>
            <a:endParaRPr lang="en-US"/>
          </a:p>
        </p:txBody>
      </p:sp>
    </p:spTree>
    <p:extLst>
      <p:ext uri="{BB962C8B-B14F-4D97-AF65-F5344CB8AC3E}">
        <p14:creationId xmlns:p14="http://schemas.microsoft.com/office/powerpoint/2010/main" val="3910087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CBB684A-6E90-734E-ACFA-892EDA82F147}" type="datetimeFigureOut">
              <a:rPr lang="en-US" smtClean="0"/>
              <a:t>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18CCC-9D29-E046-8A4C-F183ED93E4FC}" type="slidenum">
              <a:rPr lang="en-US" smtClean="0"/>
              <a:t>‹#›</a:t>
            </a:fld>
            <a:endParaRPr lang="en-US"/>
          </a:p>
        </p:txBody>
      </p:sp>
    </p:spTree>
    <p:extLst>
      <p:ext uri="{BB962C8B-B14F-4D97-AF65-F5344CB8AC3E}">
        <p14:creationId xmlns:p14="http://schemas.microsoft.com/office/powerpoint/2010/main" val="1992040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CBB684A-6E90-734E-ACFA-892EDA82F147}" type="datetimeFigureOut">
              <a:rPr lang="en-US" smtClean="0"/>
              <a:t>10/20/16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018CCC-9D29-E046-8A4C-F183ED93E4FC}" type="slidenum">
              <a:rPr lang="en-US" smtClean="0"/>
              <a:t>‹#›</a:t>
            </a:fld>
            <a:endParaRPr lang="en-US"/>
          </a:p>
        </p:txBody>
      </p:sp>
    </p:spTree>
    <p:extLst>
      <p:ext uri="{BB962C8B-B14F-4D97-AF65-F5344CB8AC3E}">
        <p14:creationId xmlns:p14="http://schemas.microsoft.com/office/powerpoint/2010/main" val="659836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CBB684A-6E90-734E-ACFA-892EDA82F147}" type="datetimeFigureOut">
              <a:rPr lang="en-US" smtClean="0"/>
              <a:t>10/20/16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018CCC-9D29-E046-8A4C-F183ED93E4FC}" type="slidenum">
              <a:rPr lang="en-US" smtClean="0"/>
              <a:t>‹#›</a:t>
            </a:fld>
            <a:endParaRPr lang="en-US"/>
          </a:p>
        </p:txBody>
      </p:sp>
    </p:spTree>
    <p:extLst>
      <p:ext uri="{BB962C8B-B14F-4D97-AF65-F5344CB8AC3E}">
        <p14:creationId xmlns:p14="http://schemas.microsoft.com/office/powerpoint/2010/main" val="4063368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CBB684A-6E90-734E-ACFA-892EDA82F147}" type="datetimeFigureOut">
              <a:rPr lang="en-US" smtClean="0"/>
              <a:t>10/20/16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018CCC-9D29-E046-8A4C-F183ED93E4FC}" type="slidenum">
              <a:rPr lang="en-US" smtClean="0"/>
              <a:t>‹#›</a:t>
            </a:fld>
            <a:endParaRPr lang="en-US"/>
          </a:p>
        </p:txBody>
      </p:sp>
    </p:spTree>
    <p:extLst>
      <p:ext uri="{BB962C8B-B14F-4D97-AF65-F5344CB8AC3E}">
        <p14:creationId xmlns:p14="http://schemas.microsoft.com/office/powerpoint/2010/main" val="139893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CBB684A-6E90-734E-ACFA-892EDA82F147}" type="datetimeFigureOut">
              <a:rPr lang="en-US" smtClean="0"/>
              <a:t>10/20/16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9018CCC-9D29-E046-8A4C-F183ED93E4FC}" type="slidenum">
              <a:rPr lang="en-US" smtClean="0"/>
              <a:t>‹#›</a:t>
            </a:fld>
            <a:endParaRPr lang="en-US"/>
          </a:p>
        </p:txBody>
      </p:sp>
    </p:spTree>
    <p:extLst>
      <p:ext uri="{BB962C8B-B14F-4D97-AF65-F5344CB8AC3E}">
        <p14:creationId xmlns:p14="http://schemas.microsoft.com/office/powerpoint/2010/main" val="869987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BB684A-6E90-734E-ACFA-892EDA82F147}" type="datetimeFigureOut">
              <a:rPr lang="en-US" smtClean="0"/>
              <a:t>10/20/16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9018CCC-9D29-E046-8A4C-F183ED93E4FC}" type="slidenum">
              <a:rPr lang="en-US" smtClean="0"/>
              <a:t>‹#›</a:t>
            </a:fld>
            <a:endParaRPr lang="en-US"/>
          </a:p>
        </p:txBody>
      </p:sp>
    </p:spTree>
    <p:extLst>
      <p:ext uri="{BB962C8B-B14F-4D97-AF65-F5344CB8AC3E}">
        <p14:creationId xmlns:p14="http://schemas.microsoft.com/office/powerpoint/2010/main" val="3295720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CBB684A-6E90-734E-ACFA-892EDA82F147}" type="datetimeFigureOut">
              <a:rPr lang="en-US" smtClean="0"/>
              <a:t>10/20/16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018CCC-9D29-E046-8A4C-F183ED93E4FC}" type="slidenum">
              <a:rPr lang="en-US" smtClean="0"/>
              <a:t>‹#›</a:t>
            </a:fld>
            <a:endParaRPr lang="en-US"/>
          </a:p>
        </p:txBody>
      </p:sp>
    </p:spTree>
    <p:extLst>
      <p:ext uri="{BB962C8B-B14F-4D97-AF65-F5344CB8AC3E}">
        <p14:creationId xmlns:p14="http://schemas.microsoft.com/office/powerpoint/2010/main" val="31981546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CBB684A-6E90-734E-ACFA-892EDA82F147}" type="datetimeFigureOut">
              <a:rPr lang="en-US" smtClean="0"/>
              <a:t>10/20/16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018CCC-9D29-E046-8A4C-F183ED93E4FC}" type="slidenum">
              <a:rPr lang="en-US" smtClean="0"/>
              <a:t>‹#›</a:t>
            </a:fld>
            <a:endParaRPr lang="en-US"/>
          </a:p>
        </p:txBody>
      </p:sp>
    </p:spTree>
    <p:extLst>
      <p:ext uri="{BB962C8B-B14F-4D97-AF65-F5344CB8AC3E}">
        <p14:creationId xmlns:p14="http://schemas.microsoft.com/office/powerpoint/2010/main" val="108921596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BB684A-6E90-734E-ACFA-892EDA82F147}" type="datetimeFigureOut">
              <a:rPr lang="en-US" smtClean="0"/>
              <a:t>10/20/16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018CCC-9D29-E046-8A4C-F183ED93E4FC}" type="slidenum">
              <a:rPr lang="en-US" smtClean="0"/>
              <a:t>‹#›</a:t>
            </a:fld>
            <a:endParaRPr lang="en-US"/>
          </a:p>
        </p:txBody>
      </p:sp>
    </p:spTree>
    <p:extLst>
      <p:ext uri="{BB962C8B-B14F-4D97-AF65-F5344CB8AC3E}">
        <p14:creationId xmlns:p14="http://schemas.microsoft.com/office/powerpoint/2010/main" val="38425392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www.technologyreview.com/s/600984/an-ai-with-30-years-worth-of-knowledge-finally-goes-to-wor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openie.allenai.org/" TargetMode="External"/><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 Id="rId3" Type="http://schemas.microsoft.com/office/2007/relationships/hdphoto" Target="../media/hdphoto1.wdp"/></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6" name="Rectangle 4"/>
          <p:cNvSpPr>
            <a:spLocks noGrp="1" noChangeArrowheads="1"/>
          </p:cNvSpPr>
          <p:nvPr>
            <p:ph type="ctrTitle"/>
          </p:nvPr>
        </p:nvSpPr>
        <p:spPr>
          <a:xfrm>
            <a:off x="685800" y="1524000"/>
            <a:ext cx="7772400" cy="2076451"/>
          </a:xfrm>
        </p:spPr>
        <p:txBody>
          <a:bodyPr>
            <a:normAutofit fontScale="90000"/>
          </a:bodyPr>
          <a:lstStyle/>
          <a:p>
            <a:r>
              <a:rPr lang="en-US" sz="4000" dirty="0" smtClean="0"/>
              <a:t>CS5100: Foundations of Artificial Intelligence</a:t>
            </a:r>
            <a:br>
              <a:rPr lang="en-US" sz="4000" dirty="0" smtClean="0"/>
            </a:br>
            <a:r>
              <a:rPr lang="en-US" sz="4000" dirty="0" smtClean="0"/>
              <a:t/>
            </a:r>
            <a:br>
              <a:rPr lang="en-US" sz="4000" dirty="0" smtClean="0"/>
            </a:br>
            <a:r>
              <a:rPr lang="en-US" sz="3600" dirty="0" smtClean="0"/>
              <a:t>First Order Logic</a:t>
            </a:r>
            <a:endParaRPr lang="en-US" sz="3600" dirty="0"/>
          </a:p>
        </p:txBody>
      </p:sp>
      <p:sp>
        <p:nvSpPr>
          <p:cNvPr id="3075" name="Rectangle 3"/>
          <p:cNvSpPr>
            <a:spLocks noGrp="1" noChangeArrowheads="1"/>
          </p:cNvSpPr>
          <p:nvPr>
            <p:ph type="subTitle" idx="1"/>
          </p:nvPr>
        </p:nvSpPr>
        <p:spPr>
          <a:xfrm>
            <a:off x="1371600" y="4495800"/>
            <a:ext cx="6400800" cy="1143000"/>
          </a:xfrm>
        </p:spPr>
        <p:txBody>
          <a:bodyPr/>
          <a:lstStyle/>
          <a:p>
            <a:pPr eaLnBrk="1" hangingPunct="1">
              <a:defRPr/>
            </a:pPr>
            <a:r>
              <a:rPr lang="en-US" sz="2800" dirty="0" smtClean="0">
                <a:solidFill>
                  <a:schemeClr val="bg1">
                    <a:lumMod val="50000"/>
                  </a:schemeClr>
                </a:solidFill>
              </a:rPr>
              <a:t>Dr</a:t>
            </a:r>
            <a:r>
              <a:rPr lang="en-US" sz="2800" dirty="0">
                <a:solidFill>
                  <a:schemeClr val="bg1">
                    <a:lumMod val="50000"/>
                  </a:schemeClr>
                </a:solidFill>
              </a:rPr>
              <a:t>. Rutu Mulkar-Mehta</a:t>
            </a:r>
          </a:p>
          <a:p>
            <a:pPr eaLnBrk="1" hangingPunct="1">
              <a:defRPr/>
            </a:pPr>
            <a:r>
              <a:rPr lang="en-US" sz="2800" dirty="0">
                <a:solidFill>
                  <a:schemeClr val="bg1">
                    <a:lumMod val="50000"/>
                  </a:schemeClr>
                </a:solidFill>
              </a:rPr>
              <a:t>Lecture </a:t>
            </a:r>
            <a:r>
              <a:rPr lang="en-US" sz="2800" dirty="0" smtClean="0">
                <a:solidFill>
                  <a:schemeClr val="bg1">
                    <a:lumMod val="50000"/>
                  </a:schemeClr>
                </a:solidFill>
              </a:rPr>
              <a:t>7</a:t>
            </a:r>
            <a:endParaRPr lang="en-US" sz="2800" dirty="0">
              <a:solidFill>
                <a:schemeClr val="bg1">
                  <a:lumMod val="50000"/>
                </a:schemeClr>
              </a:solidFill>
            </a:endParaRPr>
          </a:p>
        </p:txBody>
      </p:sp>
    </p:spTree>
    <p:extLst>
      <p:ext uri="{BB962C8B-B14F-4D97-AF65-F5344CB8AC3E}">
        <p14:creationId xmlns:p14="http://schemas.microsoft.com/office/powerpoint/2010/main" val="211839582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a:t>
            </a:r>
            <a:endParaRPr lang="en-US" dirty="0"/>
          </a:p>
        </p:txBody>
      </p:sp>
      <p:sp>
        <p:nvSpPr>
          <p:cNvPr id="3" name="Content Placeholder 2"/>
          <p:cNvSpPr>
            <a:spLocks noGrp="1"/>
          </p:cNvSpPr>
          <p:nvPr>
            <p:ph idx="1"/>
          </p:nvPr>
        </p:nvSpPr>
        <p:spPr/>
        <p:txBody>
          <a:bodyPr/>
          <a:lstStyle/>
          <a:p>
            <a:r>
              <a:rPr lang="en-US" dirty="0" smtClean="0"/>
              <a:t>Knowledge Representation and Reasoning</a:t>
            </a:r>
          </a:p>
          <a:p>
            <a:pPr lvl="1"/>
            <a:r>
              <a:rPr lang="en-US" dirty="0" smtClean="0"/>
              <a:t>Ontological Engineering</a:t>
            </a:r>
          </a:p>
          <a:p>
            <a:pPr lvl="1"/>
            <a:r>
              <a:rPr lang="en-US" dirty="0" smtClean="0"/>
              <a:t>Taxonomies</a:t>
            </a:r>
          </a:p>
          <a:p>
            <a:pPr lvl="1"/>
            <a:r>
              <a:rPr lang="en-US" dirty="0" smtClean="0"/>
              <a:t>Representing Events</a:t>
            </a:r>
          </a:p>
          <a:p>
            <a:r>
              <a:rPr lang="en-US" dirty="0" smtClean="0"/>
              <a:t>In Class Assignment in SWI-Prolog</a:t>
            </a:r>
            <a:endParaRPr lang="en-US" dirty="0"/>
          </a:p>
        </p:txBody>
      </p:sp>
    </p:spTree>
    <p:extLst>
      <p:ext uri="{BB962C8B-B14F-4D97-AF65-F5344CB8AC3E}">
        <p14:creationId xmlns:p14="http://schemas.microsoft.com/office/powerpoint/2010/main" val="420240695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Class</a:t>
            </a:r>
            <a:endParaRPr lang="en-US" dirty="0"/>
          </a:p>
        </p:txBody>
      </p:sp>
      <p:sp>
        <p:nvSpPr>
          <p:cNvPr id="3" name="Content Placeholder 2"/>
          <p:cNvSpPr>
            <a:spLocks noGrp="1"/>
          </p:cNvSpPr>
          <p:nvPr>
            <p:ph idx="1"/>
          </p:nvPr>
        </p:nvSpPr>
        <p:spPr/>
        <p:txBody>
          <a:bodyPr/>
          <a:lstStyle/>
          <a:p>
            <a:r>
              <a:rPr lang="en-US" dirty="0" smtClean="0"/>
              <a:t>How to use first order logic to represent the most important aspects of the real world – action, space, time, etc.</a:t>
            </a:r>
            <a:endParaRPr lang="en-US" dirty="0"/>
          </a:p>
        </p:txBody>
      </p:sp>
    </p:spTree>
    <p:extLst>
      <p:ext uri="{BB962C8B-B14F-4D97-AF65-F5344CB8AC3E}">
        <p14:creationId xmlns:p14="http://schemas.microsoft.com/office/powerpoint/2010/main" val="286891616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Ontological Engineering</a:t>
            </a:r>
            <a:endParaRPr lang="en-US" dirty="0"/>
          </a:p>
        </p:txBody>
      </p:sp>
      <p:sp>
        <p:nvSpPr>
          <p:cNvPr id="3" name="Content Placeholder 2"/>
          <p:cNvSpPr>
            <a:spLocks noGrp="1"/>
          </p:cNvSpPr>
          <p:nvPr>
            <p:ph idx="1"/>
          </p:nvPr>
        </p:nvSpPr>
        <p:spPr/>
        <p:txBody>
          <a:bodyPr>
            <a:normAutofit fontScale="85000" lnSpcReduction="10000"/>
          </a:bodyPr>
          <a:lstStyle/>
          <a:p>
            <a:r>
              <a:rPr lang="en-US" b="1" dirty="0" smtClean="0"/>
              <a:t>Ontology</a:t>
            </a:r>
            <a:r>
              <a:rPr lang="en-US" dirty="0" smtClean="0"/>
              <a:t> – A formal Conceptualization of the world</a:t>
            </a:r>
          </a:p>
          <a:p>
            <a:r>
              <a:rPr lang="en-US" dirty="0" smtClean="0"/>
              <a:t>We need general and flexible notations to describe complex domains</a:t>
            </a:r>
          </a:p>
          <a:p>
            <a:r>
              <a:rPr lang="en-US" dirty="0" smtClean="0"/>
              <a:t>We need to be able to reuse our ontological representations for new domains</a:t>
            </a:r>
          </a:p>
          <a:p>
            <a:r>
              <a:rPr lang="en-US" dirty="0" smtClean="0"/>
              <a:t>High level concepts exists in most domains</a:t>
            </a:r>
          </a:p>
          <a:p>
            <a:pPr lvl="1"/>
            <a:r>
              <a:rPr lang="en-US" dirty="0" smtClean="0"/>
              <a:t>e.g. The concepts of </a:t>
            </a:r>
            <a:r>
              <a:rPr lang="en-US" i="1" dirty="0" smtClean="0"/>
              <a:t>time</a:t>
            </a:r>
            <a:r>
              <a:rPr lang="en-US" dirty="0" smtClean="0"/>
              <a:t>, </a:t>
            </a:r>
            <a:r>
              <a:rPr lang="en-US" i="1" dirty="0" smtClean="0"/>
              <a:t>space</a:t>
            </a:r>
            <a:r>
              <a:rPr lang="en-US" dirty="0" smtClean="0"/>
              <a:t> can be reused in the domain of Chemical Reactions or for representing a  </a:t>
            </a:r>
            <a:r>
              <a:rPr lang="en-US" dirty="0"/>
              <a:t>g</a:t>
            </a:r>
            <a:r>
              <a:rPr lang="en-US" dirty="0" smtClean="0"/>
              <a:t>ame of Football</a:t>
            </a:r>
          </a:p>
          <a:p>
            <a:r>
              <a:rPr lang="en-US" dirty="0" smtClean="0"/>
              <a:t>Representing abstract concepts in Logic is known as </a:t>
            </a:r>
            <a:r>
              <a:rPr lang="en-US" b="1" dirty="0" smtClean="0"/>
              <a:t>Ontological Engineering</a:t>
            </a:r>
            <a:endParaRPr lang="en-US" b="1" dirty="0"/>
          </a:p>
        </p:txBody>
      </p:sp>
    </p:spTree>
    <p:extLst>
      <p:ext uri="{BB962C8B-B14F-4D97-AF65-F5344CB8AC3E}">
        <p14:creationId xmlns:p14="http://schemas.microsoft.com/office/powerpoint/2010/main" val="29606611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Jobs in Ontological Engineering</a:t>
            </a:r>
            <a:endParaRPr lang="en-US" dirty="0"/>
          </a:p>
        </p:txBody>
      </p:sp>
      <p:pic>
        <p:nvPicPr>
          <p:cNvPr id="4" name="Picture 3" descr="Screen Shot 2016-10-18 at 11.56.2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054" y="1600200"/>
            <a:ext cx="7124700" cy="1320800"/>
          </a:xfrm>
          <a:prstGeom prst="rect">
            <a:avLst/>
          </a:prstGeom>
        </p:spPr>
      </p:pic>
      <p:pic>
        <p:nvPicPr>
          <p:cNvPr id="5" name="Picture 4" descr="Screen Shot 2016-10-18 at 11.56.35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054" y="3268604"/>
            <a:ext cx="7188200" cy="1358900"/>
          </a:xfrm>
          <a:prstGeom prst="rect">
            <a:avLst/>
          </a:prstGeom>
        </p:spPr>
      </p:pic>
      <p:pic>
        <p:nvPicPr>
          <p:cNvPr id="6" name="Picture 5" descr="Screen Shot 2016-10-18 at 11.56.48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054" y="4875623"/>
            <a:ext cx="7073900" cy="1270000"/>
          </a:xfrm>
          <a:prstGeom prst="rect">
            <a:avLst/>
          </a:prstGeom>
        </p:spPr>
      </p:pic>
    </p:spTree>
    <p:extLst>
      <p:ext uri="{BB962C8B-B14F-4D97-AF65-F5344CB8AC3E}">
        <p14:creationId xmlns:p14="http://schemas.microsoft.com/office/powerpoint/2010/main" val="49835982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Upper Ontology</a:t>
            </a:r>
            <a:endParaRPr lang="en-US" dirty="0"/>
          </a:p>
        </p:txBody>
      </p:sp>
      <p:sp>
        <p:nvSpPr>
          <p:cNvPr id="3" name="Content Placeholder 2"/>
          <p:cNvSpPr>
            <a:spLocks noGrp="1"/>
          </p:cNvSpPr>
          <p:nvPr>
            <p:ph idx="1"/>
          </p:nvPr>
        </p:nvSpPr>
        <p:spPr/>
        <p:txBody>
          <a:bodyPr>
            <a:normAutofit/>
          </a:bodyPr>
          <a:lstStyle/>
          <a:p>
            <a:r>
              <a:rPr lang="en-US" dirty="0" smtClean="0"/>
              <a:t>General Framework of Concepts</a:t>
            </a:r>
          </a:p>
          <a:p>
            <a:r>
              <a:rPr lang="en-US" dirty="0" smtClean="0"/>
              <a:t>Reuse/inherit these generic concepts to model more specific concepts</a:t>
            </a:r>
          </a:p>
          <a:p>
            <a:r>
              <a:rPr lang="en-US" dirty="0" smtClean="0"/>
              <a:t>Similar to concepts of “inheritance” in programming languages</a:t>
            </a:r>
          </a:p>
          <a:p>
            <a:r>
              <a:rPr lang="en-US" dirty="0" smtClean="0"/>
              <a:t>FOL is one way of representing this knowledge</a:t>
            </a:r>
          </a:p>
          <a:p>
            <a:pPr marL="0" indent="0">
              <a:buNone/>
            </a:pPr>
            <a:endParaRPr lang="en-US" dirty="0"/>
          </a:p>
        </p:txBody>
      </p:sp>
    </p:spTree>
    <p:extLst>
      <p:ext uri="{BB962C8B-B14F-4D97-AF65-F5344CB8AC3E}">
        <p14:creationId xmlns:p14="http://schemas.microsoft.com/office/powerpoint/2010/main" val="178602377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Upper Ontology</a:t>
            </a:r>
            <a:endParaRPr lang="en-US" dirty="0"/>
          </a:p>
        </p:txBody>
      </p:sp>
      <p:sp>
        <p:nvSpPr>
          <p:cNvPr id="3" name="Content Placeholder 2"/>
          <p:cNvSpPr>
            <a:spLocks noGrp="1"/>
          </p:cNvSpPr>
          <p:nvPr>
            <p:ph idx="1"/>
          </p:nvPr>
        </p:nvSpPr>
        <p:spPr/>
        <p:txBody>
          <a:bodyPr/>
          <a:lstStyle/>
          <a:p>
            <a:endParaRPr lang="en-US"/>
          </a:p>
        </p:txBody>
      </p:sp>
      <p:sp>
        <p:nvSpPr>
          <p:cNvPr id="4" name="Rectangle 3"/>
          <p:cNvSpPr/>
          <p:nvPr/>
        </p:nvSpPr>
        <p:spPr>
          <a:xfrm>
            <a:off x="3520550" y="3382630"/>
            <a:ext cx="2011743" cy="4401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Anything</a:t>
            </a:r>
            <a:endParaRPr lang="en-US" dirty="0"/>
          </a:p>
        </p:txBody>
      </p:sp>
      <p:sp>
        <p:nvSpPr>
          <p:cNvPr id="5" name="Rectangle 4"/>
          <p:cNvSpPr/>
          <p:nvPr/>
        </p:nvSpPr>
        <p:spPr>
          <a:xfrm>
            <a:off x="1837234" y="4289520"/>
            <a:ext cx="2011743" cy="4401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AbstractObject</a:t>
            </a:r>
            <a:endParaRPr lang="en-US" dirty="0"/>
          </a:p>
        </p:txBody>
      </p:sp>
      <p:sp>
        <p:nvSpPr>
          <p:cNvPr id="6" name="Rectangle 5"/>
          <p:cNvSpPr/>
          <p:nvPr/>
        </p:nvSpPr>
        <p:spPr>
          <a:xfrm>
            <a:off x="5309010" y="4221860"/>
            <a:ext cx="2011743" cy="4401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GeneralizedEvents</a:t>
            </a:r>
            <a:endParaRPr lang="en-US" dirty="0"/>
          </a:p>
        </p:txBody>
      </p:sp>
      <p:sp>
        <p:nvSpPr>
          <p:cNvPr id="7" name="Rectangle 6"/>
          <p:cNvSpPr/>
          <p:nvPr/>
        </p:nvSpPr>
        <p:spPr>
          <a:xfrm>
            <a:off x="457201" y="5347308"/>
            <a:ext cx="938446" cy="4401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Sets</a:t>
            </a:r>
            <a:endParaRPr lang="en-US" dirty="0"/>
          </a:p>
        </p:txBody>
      </p:sp>
      <p:sp>
        <p:nvSpPr>
          <p:cNvPr id="8" name="Rectangle 7"/>
          <p:cNvSpPr/>
          <p:nvPr/>
        </p:nvSpPr>
        <p:spPr>
          <a:xfrm>
            <a:off x="1653193" y="5347308"/>
            <a:ext cx="1112954" cy="4401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Numbers</a:t>
            </a:r>
            <a:endParaRPr lang="en-US" dirty="0"/>
          </a:p>
        </p:txBody>
      </p:sp>
      <p:sp>
        <p:nvSpPr>
          <p:cNvPr id="9" name="Rectangle 8"/>
          <p:cNvSpPr/>
          <p:nvPr/>
        </p:nvSpPr>
        <p:spPr>
          <a:xfrm>
            <a:off x="3062932" y="5347308"/>
            <a:ext cx="1112954" cy="4401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Numbers</a:t>
            </a:r>
            <a:endParaRPr lang="en-US" dirty="0"/>
          </a:p>
        </p:txBody>
      </p:sp>
      <p:cxnSp>
        <p:nvCxnSpPr>
          <p:cNvPr id="10" name="Straight Connector 9"/>
          <p:cNvCxnSpPr>
            <a:stCxn id="4" idx="2"/>
            <a:endCxn id="5" idx="0"/>
          </p:cNvCxnSpPr>
          <p:nvPr/>
        </p:nvCxnSpPr>
        <p:spPr>
          <a:xfrm flipH="1">
            <a:off x="2843106" y="3822749"/>
            <a:ext cx="1683316" cy="466771"/>
          </a:xfrm>
          <a:prstGeom prst="line">
            <a:avLst/>
          </a:prstGeom>
        </p:spPr>
        <p:style>
          <a:lnRef idx="2">
            <a:schemeClr val="accent1"/>
          </a:lnRef>
          <a:fillRef idx="0">
            <a:schemeClr val="accent1"/>
          </a:fillRef>
          <a:effectRef idx="1">
            <a:schemeClr val="accent1"/>
          </a:effectRef>
          <a:fontRef idx="minor">
            <a:schemeClr val="tx1"/>
          </a:fontRef>
        </p:style>
      </p:cxnSp>
      <p:cxnSp>
        <p:nvCxnSpPr>
          <p:cNvPr id="11" name="Straight Connector 10"/>
          <p:cNvCxnSpPr>
            <a:stCxn id="5" idx="2"/>
            <a:endCxn id="7" idx="0"/>
          </p:cNvCxnSpPr>
          <p:nvPr/>
        </p:nvCxnSpPr>
        <p:spPr>
          <a:xfrm flipH="1">
            <a:off x="926424" y="4729639"/>
            <a:ext cx="1916682" cy="61766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Connector 11"/>
          <p:cNvCxnSpPr>
            <a:stCxn id="5" idx="2"/>
            <a:endCxn id="8" idx="0"/>
          </p:cNvCxnSpPr>
          <p:nvPr/>
        </p:nvCxnSpPr>
        <p:spPr>
          <a:xfrm flipH="1">
            <a:off x="2209670" y="4729639"/>
            <a:ext cx="633436" cy="617669"/>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a:stCxn id="5" idx="2"/>
            <a:endCxn id="9" idx="0"/>
          </p:cNvCxnSpPr>
          <p:nvPr/>
        </p:nvCxnSpPr>
        <p:spPr>
          <a:xfrm>
            <a:off x="2843106" y="4729639"/>
            <a:ext cx="776303" cy="617669"/>
          </a:xfrm>
          <a:prstGeom prst="line">
            <a:avLst/>
          </a:prstGeom>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5439303" y="5347308"/>
            <a:ext cx="1112954" cy="4401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Interval</a:t>
            </a:r>
            <a:endParaRPr lang="en-US" dirty="0"/>
          </a:p>
        </p:txBody>
      </p:sp>
      <p:cxnSp>
        <p:nvCxnSpPr>
          <p:cNvPr id="15" name="Straight Connector 14"/>
          <p:cNvCxnSpPr>
            <a:stCxn id="6" idx="2"/>
            <a:endCxn id="14" idx="0"/>
          </p:cNvCxnSpPr>
          <p:nvPr/>
        </p:nvCxnSpPr>
        <p:spPr>
          <a:xfrm flipH="1">
            <a:off x="5995780" y="4661979"/>
            <a:ext cx="319102" cy="685329"/>
          </a:xfrm>
          <a:prstGeom prst="line">
            <a:avLst/>
          </a:prstGeom>
        </p:spPr>
        <p:style>
          <a:lnRef idx="2">
            <a:schemeClr val="accent1"/>
          </a:lnRef>
          <a:fillRef idx="0">
            <a:schemeClr val="accent1"/>
          </a:fillRef>
          <a:effectRef idx="1">
            <a:schemeClr val="accent1"/>
          </a:effectRef>
          <a:fontRef idx="minor">
            <a:schemeClr val="tx1"/>
          </a:fontRef>
        </p:style>
      </p:cxnSp>
      <p:sp>
        <p:nvSpPr>
          <p:cNvPr id="16" name="Rectangle 15"/>
          <p:cNvSpPr/>
          <p:nvPr/>
        </p:nvSpPr>
        <p:spPr>
          <a:xfrm>
            <a:off x="6764276" y="5347308"/>
            <a:ext cx="1112954" cy="4401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Process</a:t>
            </a:r>
            <a:endParaRPr lang="en-US" dirty="0"/>
          </a:p>
        </p:txBody>
      </p:sp>
      <p:cxnSp>
        <p:nvCxnSpPr>
          <p:cNvPr id="17" name="Straight Connector 16"/>
          <p:cNvCxnSpPr>
            <a:stCxn id="6" idx="2"/>
            <a:endCxn id="16" idx="0"/>
          </p:cNvCxnSpPr>
          <p:nvPr/>
        </p:nvCxnSpPr>
        <p:spPr>
          <a:xfrm>
            <a:off x="6314882" y="4661979"/>
            <a:ext cx="1005871" cy="685329"/>
          </a:xfrm>
          <a:prstGeom prst="line">
            <a:avLst/>
          </a:prstGeom>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4326349" y="5347308"/>
            <a:ext cx="552127" cy="4401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t>
            </a:r>
            <a:endParaRPr lang="en-US" dirty="0"/>
          </a:p>
        </p:txBody>
      </p:sp>
      <p:sp>
        <p:nvSpPr>
          <p:cNvPr id="19" name="Rectangle 18"/>
          <p:cNvSpPr/>
          <p:nvPr/>
        </p:nvSpPr>
        <p:spPr>
          <a:xfrm>
            <a:off x="8024445" y="5347308"/>
            <a:ext cx="552127" cy="4401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t>
            </a:r>
            <a:endParaRPr lang="en-US" dirty="0"/>
          </a:p>
        </p:txBody>
      </p:sp>
      <p:cxnSp>
        <p:nvCxnSpPr>
          <p:cNvPr id="20" name="Straight Connector 19"/>
          <p:cNvCxnSpPr>
            <a:stCxn id="6" idx="2"/>
            <a:endCxn id="19" idx="0"/>
          </p:cNvCxnSpPr>
          <p:nvPr/>
        </p:nvCxnSpPr>
        <p:spPr>
          <a:xfrm>
            <a:off x="6314882" y="4661979"/>
            <a:ext cx="1985627" cy="685329"/>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p:cNvCxnSpPr>
            <a:stCxn id="5" idx="2"/>
            <a:endCxn id="18" idx="0"/>
          </p:cNvCxnSpPr>
          <p:nvPr/>
        </p:nvCxnSpPr>
        <p:spPr>
          <a:xfrm>
            <a:off x="2843106" y="4729639"/>
            <a:ext cx="1759307" cy="617669"/>
          </a:xfrm>
          <a:prstGeom prst="line">
            <a:avLst/>
          </a:prstGeom>
        </p:spPr>
        <p:style>
          <a:lnRef idx="2">
            <a:schemeClr val="accent1"/>
          </a:lnRef>
          <a:fillRef idx="0">
            <a:schemeClr val="accent1"/>
          </a:fillRef>
          <a:effectRef idx="1">
            <a:schemeClr val="accent1"/>
          </a:effectRef>
          <a:fontRef idx="minor">
            <a:schemeClr val="tx1"/>
          </a:fontRef>
        </p:style>
      </p:cxnSp>
      <p:cxnSp>
        <p:nvCxnSpPr>
          <p:cNvPr id="22" name="Straight Connector 21"/>
          <p:cNvCxnSpPr>
            <a:stCxn id="4" idx="2"/>
            <a:endCxn id="6" idx="0"/>
          </p:cNvCxnSpPr>
          <p:nvPr/>
        </p:nvCxnSpPr>
        <p:spPr>
          <a:xfrm>
            <a:off x="4526422" y="3822749"/>
            <a:ext cx="1788460" cy="399111"/>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4378243"/>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Wordnet</a:t>
            </a:r>
            <a:r>
              <a:rPr lang="en-US" dirty="0" smtClean="0"/>
              <a:t> Upper Ontology</a:t>
            </a:r>
            <a:endParaRPr lang="en-US" dirty="0"/>
          </a:p>
        </p:txBody>
      </p:sp>
      <p:sp>
        <p:nvSpPr>
          <p:cNvPr id="3" name="Content Placeholder 2"/>
          <p:cNvSpPr>
            <a:spLocks noGrp="1"/>
          </p:cNvSpPr>
          <p:nvPr>
            <p:ph idx="1"/>
          </p:nvPr>
        </p:nvSpPr>
        <p:spPr/>
        <p:txBody>
          <a:bodyPr/>
          <a:lstStyle/>
          <a:p>
            <a:endParaRPr lang="en-US"/>
          </a:p>
        </p:txBody>
      </p:sp>
      <p:pic>
        <p:nvPicPr>
          <p:cNvPr id="4" name="Picture 3" descr="wordnet-ontology.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43646"/>
            <a:ext cx="9144000" cy="4033958"/>
          </a:xfrm>
          <a:prstGeom prst="rect">
            <a:avLst/>
          </a:prstGeom>
        </p:spPr>
      </p:pic>
    </p:spTree>
    <p:extLst>
      <p:ext uri="{BB962C8B-B14F-4D97-AF65-F5344CB8AC3E}">
        <p14:creationId xmlns:p14="http://schemas.microsoft.com/office/powerpoint/2010/main" val="67699607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Characteristics of a general purpose ontology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It should be applicable to any special purpose domain</a:t>
            </a:r>
          </a:p>
          <a:p>
            <a:r>
              <a:rPr lang="en-US" dirty="0" smtClean="0"/>
              <a:t>Different area of knowledge must be unified</a:t>
            </a:r>
          </a:p>
          <a:p>
            <a:r>
              <a:rPr lang="en-US" dirty="0" smtClean="0"/>
              <a:t>e.g.	A robot circuit repair system needs to know about: </a:t>
            </a:r>
          </a:p>
          <a:p>
            <a:pPr lvl="1"/>
            <a:r>
              <a:rPr lang="en-US" dirty="0" smtClean="0"/>
              <a:t>electrical connectivity</a:t>
            </a:r>
          </a:p>
          <a:p>
            <a:pPr lvl="1"/>
            <a:r>
              <a:rPr lang="en-US" dirty="0" smtClean="0"/>
              <a:t>physical layout</a:t>
            </a:r>
          </a:p>
          <a:p>
            <a:pPr lvl="1"/>
            <a:r>
              <a:rPr lang="en-US" dirty="0" smtClean="0"/>
              <a:t>time</a:t>
            </a:r>
          </a:p>
          <a:p>
            <a:pPr lvl="1"/>
            <a:r>
              <a:rPr lang="en-US" dirty="0" smtClean="0"/>
              <a:t>Sentences describing time must be able to work with sentences describing circuit design</a:t>
            </a:r>
            <a:endParaRPr lang="en-US" dirty="0"/>
          </a:p>
        </p:txBody>
      </p:sp>
    </p:spTree>
    <p:extLst>
      <p:ext uri="{BB962C8B-B14F-4D97-AF65-F5344CB8AC3E}">
        <p14:creationId xmlns:p14="http://schemas.microsoft.com/office/powerpoint/2010/main" val="179672047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Real World Ontologies</a:t>
            </a:r>
            <a:endParaRPr lang="en-US" dirty="0"/>
          </a:p>
        </p:txBody>
      </p:sp>
      <p:sp>
        <p:nvSpPr>
          <p:cNvPr id="3" name="Content Placeholder 2"/>
          <p:cNvSpPr>
            <a:spLocks noGrp="1"/>
          </p:cNvSpPr>
          <p:nvPr>
            <p:ph idx="1"/>
          </p:nvPr>
        </p:nvSpPr>
        <p:spPr/>
        <p:txBody>
          <a:bodyPr>
            <a:normAutofit fontScale="85000" lnSpcReduction="10000"/>
          </a:bodyPr>
          <a:lstStyle/>
          <a:p>
            <a:pPr marL="0" indent="0">
              <a:buNone/>
            </a:pPr>
            <a:r>
              <a:rPr lang="en-US" dirty="0" smtClean="0"/>
              <a:t>“Every Ontology is a treaty – a social agreement- among people with some common motive for sharing”</a:t>
            </a:r>
          </a:p>
          <a:p>
            <a:r>
              <a:rPr lang="en-US" dirty="0" smtClean="0"/>
              <a:t>Team of Trained </a:t>
            </a:r>
            <a:r>
              <a:rPr lang="en-US" dirty="0" err="1" smtClean="0"/>
              <a:t>Ontologists</a:t>
            </a:r>
            <a:r>
              <a:rPr lang="en-US" dirty="0" smtClean="0"/>
              <a:t>:</a:t>
            </a:r>
          </a:p>
          <a:p>
            <a:pPr lvl="1"/>
            <a:r>
              <a:rPr lang="en-US" dirty="0" err="1" smtClean="0"/>
              <a:t>Cyc</a:t>
            </a:r>
            <a:r>
              <a:rPr lang="en-US" dirty="0" smtClean="0"/>
              <a:t> (</a:t>
            </a:r>
            <a:r>
              <a:rPr lang="en-US" dirty="0" err="1" smtClean="0"/>
              <a:t>Lenat</a:t>
            </a:r>
            <a:r>
              <a:rPr lang="en-US" dirty="0" smtClean="0"/>
              <a:t> and </a:t>
            </a:r>
            <a:r>
              <a:rPr lang="en-US" dirty="0" err="1" smtClean="0"/>
              <a:t>Guha</a:t>
            </a:r>
            <a:r>
              <a:rPr lang="en-US" dirty="0" smtClean="0"/>
              <a:t> 1990)</a:t>
            </a:r>
          </a:p>
          <a:p>
            <a:r>
              <a:rPr lang="en-US" dirty="0" smtClean="0"/>
              <a:t>Importing knowledge from existing databases</a:t>
            </a:r>
          </a:p>
          <a:p>
            <a:pPr lvl="1"/>
            <a:r>
              <a:rPr lang="en-US" dirty="0" err="1" smtClean="0"/>
              <a:t>DBPedia</a:t>
            </a:r>
            <a:r>
              <a:rPr lang="en-US" dirty="0" smtClean="0"/>
              <a:t> (</a:t>
            </a:r>
            <a:r>
              <a:rPr lang="en-US" dirty="0" err="1" smtClean="0"/>
              <a:t>Bizer</a:t>
            </a:r>
            <a:r>
              <a:rPr lang="en-US" dirty="0" smtClean="0"/>
              <a:t> et. al. 2007)</a:t>
            </a:r>
          </a:p>
          <a:p>
            <a:r>
              <a:rPr lang="en-US" dirty="0" smtClean="0"/>
              <a:t>Parsing documents and Information Extraction</a:t>
            </a:r>
          </a:p>
          <a:p>
            <a:pPr lvl="1"/>
            <a:r>
              <a:rPr lang="en-US" dirty="0" err="1" smtClean="0"/>
              <a:t>TextRuner</a:t>
            </a:r>
            <a:r>
              <a:rPr lang="en-US" dirty="0" smtClean="0"/>
              <a:t> (</a:t>
            </a:r>
            <a:r>
              <a:rPr lang="en-US" dirty="0" err="1" smtClean="0"/>
              <a:t>Banki</a:t>
            </a:r>
            <a:r>
              <a:rPr lang="en-US" dirty="0" smtClean="0"/>
              <a:t> and </a:t>
            </a:r>
            <a:r>
              <a:rPr lang="en-US" dirty="0" err="1" smtClean="0"/>
              <a:t>Etzioni</a:t>
            </a:r>
            <a:r>
              <a:rPr lang="en-US" dirty="0" smtClean="0"/>
              <a:t> 2008)</a:t>
            </a:r>
          </a:p>
          <a:p>
            <a:r>
              <a:rPr lang="en-US" dirty="0" err="1" smtClean="0"/>
              <a:t>Crowdsourced</a:t>
            </a:r>
            <a:r>
              <a:rPr lang="en-US" dirty="0" smtClean="0"/>
              <a:t> Commonsense Extraction</a:t>
            </a:r>
          </a:p>
          <a:p>
            <a:pPr lvl="1"/>
            <a:r>
              <a:rPr lang="en-US" dirty="0" err="1" smtClean="0"/>
              <a:t>OpenMind</a:t>
            </a:r>
            <a:r>
              <a:rPr lang="en-US" dirty="0" smtClean="0"/>
              <a:t> (Singh et. al 2002, </a:t>
            </a:r>
            <a:r>
              <a:rPr lang="en-US" dirty="0" err="1" smtClean="0"/>
              <a:t>Chlovsky</a:t>
            </a:r>
            <a:r>
              <a:rPr lang="en-US" dirty="0" smtClean="0"/>
              <a:t> and Gil 2005)</a:t>
            </a:r>
            <a:endParaRPr lang="en-US" dirty="0"/>
          </a:p>
        </p:txBody>
      </p:sp>
    </p:spTree>
    <p:extLst>
      <p:ext uri="{BB962C8B-B14F-4D97-AF65-F5344CB8AC3E}">
        <p14:creationId xmlns:p14="http://schemas.microsoft.com/office/powerpoint/2010/main" val="23772609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Real World Ontologies</a:t>
            </a:r>
            <a:endParaRPr lang="en-US" dirty="0"/>
          </a:p>
        </p:txBody>
      </p:sp>
      <p:sp>
        <p:nvSpPr>
          <p:cNvPr id="3" name="Content Placeholder 2"/>
          <p:cNvSpPr>
            <a:spLocks noGrp="1"/>
          </p:cNvSpPr>
          <p:nvPr>
            <p:ph idx="1"/>
          </p:nvPr>
        </p:nvSpPr>
        <p:spPr/>
        <p:txBody>
          <a:bodyPr>
            <a:normAutofit fontScale="77500" lnSpcReduction="20000"/>
          </a:bodyPr>
          <a:lstStyle/>
          <a:p>
            <a:r>
              <a:rPr lang="en-US" dirty="0" err="1" smtClean="0"/>
              <a:t>Cyc</a:t>
            </a:r>
            <a:r>
              <a:rPr lang="en-US" dirty="0" smtClean="0"/>
              <a:t> (</a:t>
            </a:r>
            <a:r>
              <a:rPr lang="en-US" dirty="0" err="1" smtClean="0"/>
              <a:t>Lenat</a:t>
            </a:r>
            <a:r>
              <a:rPr lang="en-US" dirty="0" smtClean="0"/>
              <a:t> and </a:t>
            </a:r>
            <a:r>
              <a:rPr lang="en-US" dirty="0" err="1" smtClean="0"/>
              <a:t>Guha</a:t>
            </a:r>
            <a:r>
              <a:rPr lang="en-US" dirty="0" smtClean="0"/>
              <a:t> 1990)</a:t>
            </a:r>
          </a:p>
          <a:p>
            <a:endParaRPr lang="en-US" dirty="0" smtClean="0"/>
          </a:p>
          <a:p>
            <a:r>
              <a:rPr lang="en-US" dirty="0" smtClean="0"/>
              <a:t>Decades worth of commonsense knowledge that is hand coded by humans</a:t>
            </a:r>
            <a:endParaRPr lang="en-US" dirty="0"/>
          </a:p>
          <a:p>
            <a:pPr lvl="1"/>
            <a:r>
              <a:rPr lang="en-US" dirty="0" smtClean="0">
                <a:hlinkClick r:id="rId3"/>
              </a:rPr>
              <a:t>“</a:t>
            </a:r>
            <a:r>
              <a:rPr lang="en-US" dirty="0">
                <a:hlinkClick r:id="rId3"/>
              </a:rPr>
              <a:t>An AI with 30 Years’ Worth of Knowledge Finally Goes to </a:t>
            </a:r>
            <a:r>
              <a:rPr lang="en-US" dirty="0" smtClean="0">
                <a:hlinkClick r:id="rId3"/>
              </a:rPr>
              <a:t>Work”</a:t>
            </a:r>
            <a:endParaRPr lang="en-US" dirty="0" smtClean="0"/>
          </a:p>
          <a:p>
            <a:pPr lvl="1"/>
            <a:r>
              <a:rPr lang="en-US" dirty="0"/>
              <a:t>“</a:t>
            </a:r>
            <a:r>
              <a:rPr lang="en-US" dirty="0" err="1"/>
              <a:t>Cyc</a:t>
            </a:r>
            <a:r>
              <a:rPr lang="en-US" dirty="0"/>
              <a:t> has been given many thousands of facts, including lots of information that you wouldn’t find in an encyclopedia because it seems self-evident. It knows, for example, that that Sir Isaac Newton is a famous historical figure who is no longer alive. But more important, </a:t>
            </a:r>
            <a:r>
              <a:rPr lang="en-US" dirty="0" err="1"/>
              <a:t>Cyc</a:t>
            </a:r>
            <a:r>
              <a:rPr lang="en-US" dirty="0"/>
              <a:t> also understands that if you let go of an apple it will fall to the ground; that an apple is not bigger than a person; and that a person cannot throw an apple into space</a:t>
            </a:r>
            <a:r>
              <a:rPr lang="en-US" dirty="0" smtClean="0"/>
              <a:t>.”</a:t>
            </a:r>
          </a:p>
        </p:txBody>
      </p:sp>
    </p:spTree>
    <p:extLst>
      <p:ext uri="{BB962C8B-B14F-4D97-AF65-F5344CB8AC3E}">
        <p14:creationId xmlns:p14="http://schemas.microsoft.com/office/powerpoint/2010/main" val="396148808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Administrative</a:t>
            </a:r>
            <a:endParaRPr lang="en-US" dirty="0"/>
          </a:p>
        </p:txBody>
      </p:sp>
      <p:sp>
        <p:nvSpPr>
          <p:cNvPr id="3" name="Content Placeholder 2"/>
          <p:cNvSpPr>
            <a:spLocks noGrp="1"/>
          </p:cNvSpPr>
          <p:nvPr>
            <p:ph idx="1"/>
          </p:nvPr>
        </p:nvSpPr>
        <p:spPr/>
        <p:txBody>
          <a:bodyPr/>
          <a:lstStyle/>
          <a:p>
            <a:r>
              <a:rPr lang="en-US" sz="2800" dirty="0" smtClean="0"/>
              <a:t>EC1 (Constraint Satisfaction Problems) is graded and handed back to you</a:t>
            </a:r>
          </a:p>
          <a:p>
            <a:r>
              <a:rPr lang="en-US" sz="2800" dirty="0" smtClean="0"/>
              <a:t>Project 1: Grading is complete. You should have received an email with your score. </a:t>
            </a:r>
          </a:p>
          <a:p>
            <a:r>
              <a:rPr lang="en-US" sz="2800" dirty="0" smtClean="0"/>
              <a:t>Project 2 is out last week. Please start EARLY! </a:t>
            </a:r>
          </a:p>
          <a:p>
            <a:r>
              <a:rPr lang="en-US" sz="2800" dirty="0" smtClean="0"/>
              <a:t>Next Week – Guest Speaker from </a:t>
            </a:r>
            <a:r>
              <a:rPr lang="en-US" sz="2800" dirty="0" err="1" smtClean="0"/>
              <a:t>Voicebox</a:t>
            </a:r>
            <a:r>
              <a:rPr lang="en-US" sz="2800" dirty="0" smtClean="0"/>
              <a:t> Technologies (Dr. Phil Smith)</a:t>
            </a:r>
          </a:p>
          <a:p>
            <a:r>
              <a:rPr lang="en-US" sz="2800" dirty="0" smtClean="0"/>
              <a:t>In Class Assignment – Today and Next week!</a:t>
            </a:r>
          </a:p>
        </p:txBody>
      </p:sp>
    </p:spTree>
    <p:extLst>
      <p:ext uri="{BB962C8B-B14F-4D97-AF65-F5344CB8AC3E}">
        <p14:creationId xmlns:p14="http://schemas.microsoft.com/office/powerpoint/2010/main" val="192601761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Real World Ontologies</a:t>
            </a:r>
            <a:endParaRPr lang="en-US" dirty="0"/>
          </a:p>
        </p:txBody>
      </p:sp>
      <p:sp>
        <p:nvSpPr>
          <p:cNvPr id="3" name="Content Placeholder 2"/>
          <p:cNvSpPr>
            <a:spLocks noGrp="1"/>
          </p:cNvSpPr>
          <p:nvPr>
            <p:ph idx="1"/>
          </p:nvPr>
        </p:nvSpPr>
        <p:spPr/>
        <p:txBody>
          <a:bodyPr>
            <a:normAutofit fontScale="85000" lnSpcReduction="20000"/>
          </a:bodyPr>
          <a:lstStyle/>
          <a:p>
            <a:r>
              <a:rPr lang="en-US" dirty="0" err="1" smtClean="0"/>
              <a:t>DBPedia</a:t>
            </a:r>
            <a:r>
              <a:rPr lang="en-US" dirty="0" smtClean="0"/>
              <a:t> (</a:t>
            </a:r>
            <a:r>
              <a:rPr lang="en-US" dirty="0" err="1" smtClean="0"/>
              <a:t>Bizer</a:t>
            </a:r>
            <a:r>
              <a:rPr lang="en-US" dirty="0" smtClean="0"/>
              <a:t> et. al. 2007)</a:t>
            </a:r>
          </a:p>
          <a:p>
            <a:endParaRPr lang="en-US" dirty="0" smtClean="0"/>
          </a:p>
          <a:p>
            <a:pPr marL="0" indent="0">
              <a:buNone/>
            </a:pPr>
            <a:r>
              <a:rPr lang="en-US" dirty="0" err="1"/>
              <a:t>DBpedia</a:t>
            </a:r>
            <a:r>
              <a:rPr lang="en-US" dirty="0"/>
              <a:t> is a crowd-sourced community effort to extract structured information from Wikipedia and make this information available on the Web. </a:t>
            </a:r>
            <a:r>
              <a:rPr lang="en-US" dirty="0" err="1"/>
              <a:t>DBpedia</a:t>
            </a:r>
            <a:r>
              <a:rPr lang="en-US" dirty="0"/>
              <a:t> allows you to ask sophisticated queries against Wikipedia, and to link the different data sets on the Web to Wikipedia data. </a:t>
            </a:r>
            <a:r>
              <a:rPr lang="en-US" dirty="0" smtClean="0"/>
              <a:t>They hope </a:t>
            </a:r>
            <a:r>
              <a:rPr lang="en-US" dirty="0"/>
              <a:t>that this work will make it easier for the huge amount of information in Wikipedia to be used in some new interesting ways. Furthermore, it might inspire new mechanisms for navigating, linking, and improving the encyclopedia itself.</a:t>
            </a:r>
            <a:endParaRPr lang="en-US" dirty="0" smtClean="0"/>
          </a:p>
        </p:txBody>
      </p:sp>
    </p:spTree>
    <p:extLst>
      <p:ext uri="{BB962C8B-B14F-4D97-AF65-F5344CB8AC3E}">
        <p14:creationId xmlns:p14="http://schemas.microsoft.com/office/powerpoint/2010/main" val="81147059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Real World Ontologies</a:t>
            </a:r>
            <a:endParaRPr lang="en-US" dirty="0"/>
          </a:p>
        </p:txBody>
      </p:sp>
      <p:sp>
        <p:nvSpPr>
          <p:cNvPr id="3" name="Content Placeholder 2"/>
          <p:cNvSpPr>
            <a:spLocks noGrp="1"/>
          </p:cNvSpPr>
          <p:nvPr>
            <p:ph idx="1"/>
          </p:nvPr>
        </p:nvSpPr>
        <p:spPr/>
        <p:txBody>
          <a:bodyPr/>
          <a:lstStyle/>
          <a:p>
            <a:r>
              <a:rPr lang="en-US" sz="2800" dirty="0" err="1" smtClean="0"/>
              <a:t>TextRuner</a:t>
            </a:r>
            <a:r>
              <a:rPr lang="en-US" sz="2800" dirty="0" smtClean="0"/>
              <a:t> (</a:t>
            </a:r>
            <a:r>
              <a:rPr lang="en-US" sz="2800" dirty="0" err="1" smtClean="0"/>
              <a:t>Banko</a:t>
            </a:r>
            <a:r>
              <a:rPr lang="en-US" sz="2800" dirty="0" smtClean="0"/>
              <a:t> and </a:t>
            </a:r>
            <a:r>
              <a:rPr lang="en-US" sz="2800" dirty="0" err="1" smtClean="0"/>
              <a:t>Etzioni</a:t>
            </a:r>
            <a:r>
              <a:rPr lang="en-US" sz="2800" dirty="0" smtClean="0"/>
              <a:t> 2008)</a:t>
            </a:r>
            <a:endParaRPr lang="en-US" sz="2800" dirty="0"/>
          </a:p>
          <a:p>
            <a:r>
              <a:rPr lang="en-US" sz="2800" dirty="0">
                <a:hlinkClick r:id="rId3"/>
              </a:rPr>
              <a:t>http://openie.allenai.org</a:t>
            </a:r>
            <a:r>
              <a:rPr lang="en-US" sz="2800" dirty="0" smtClean="0">
                <a:hlinkClick r:id="rId3"/>
              </a:rPr>
              <a:t>/</a:t>
            </a:r>
            <a:endParaRPr lang="en-US" sz="2800" dirty="0" smtClean="0"/>
          </a:p>
          <a:p>
            <a:endParaRPr lang="en-US" dirty="0" smtClean="0"/>
          </a:p>
          <a:p>
            <a:endParaRPr lang="en-US" dirty="0" smtClean="0"/>
          </a:p>
        </p:txBody>
      </p:sp>
      <p:pic>
        <p:nvPicPr>
          <p:cNvPr id="4" name="Picture 3" descr="Screen Shot 2016-10-18 at 9.43.07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761" y="2682663"/>
            <a:ext cx="8538370" cy="4080376"/>
          </a:xfrm>
          <a:prstGeom prst="rect">
            <a:avLst/>
          </a:prstGeom>
        </p:spPr>
      </p:pic>
    </p:spTree>
    <p:extLst>
      <p:ext uri="{BB962C8B-B14F-4D97-AF65-F5344CB8AC3E}">
        <p14:creationId xmlns:p14="http://schemas.microsoft.com/office/powerpoint/2010/main" val="23016340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Real World Ontologies</a:t>
            </a:r>
            <a:endParaRPr lang="en-US" dirty="0"/>
          </a:p>
        </p:txBody>
      </p:sp>
      <p:sp>
        <p:nvSpPr>
          <p:cNvPr id="3" name="Content Placeholder 2"/>
          <p:cNvSpPr>
            <a:spLocks noGrp="1"/>
          </p:cNvSpPr>
          <p:nvPr>
            <p:ph idx="1"/>
          </p:nvPr>
        </p:nvSpPr>
        <p:spPr>
          <a:xfrm>
            <a:off x="457200" y="1600200"/>
            <a:ext cx="6780380" cy="4525963"/>
          </a:xfrm>
        </p:spPr>
        <p:txBody>
          <a:bodyPr>
            <a:normAutofit lnSpcReduction="10000"/>
          </a:bodyPr>
          <a:lstStyle/>
          <a:p>
            <a:r>
              <a:rPr lang="en-US" dirty="0" err="1" smtClean="0"/>
              <a:t>OpenMind</a:t>
            </a:r>
            <a:r>
              <a:rPr lang="en-US" dirty="0" smtClean="0"/>
              <a:t> (Singh et. al 2002, </a:t>
            </a:r>
            <a:r>
              <a:rPr lang="en-US" dirty="0" err="1" smtClean="0"/>
              <a:t>Chklovsky</a:t>
            </a:r>
            <a:r>
              <a:rPr lang="en-US" dirty="0" smtClean="0"/>
              <a:t> and Gil 2005)</a:t>
            </a:r>
          </a:p>
          <a:p>
            <a:r>
              <a:rPr lang="en-US" dirty="0" smtClean="0"/>
              <a:t>Amateurs and volunteers proposed information about the world. </a:t>
            </a:r>
          </a:p>
          <a:p>
            <a:r>
              <a:rPr lang="en-US" dirty="0" smtClean="0"/>
              <a:t>Cons – </a:t>
            </a:r>
            <a:r>
              <a:rPr lang="en-US" dirty="0" err="1" smtClean="0"/>
              <a:t>Tay.ai</a:t>
            </a:r>
            <a:r>
              <a:rPr lang="en-US" dirty="0" smtClean="0"/>
              <a:t> – The Microsoft bot that learned what people told it</a:t>
            </a:r>
          </a:p>
          <a:p>
            <a:r>
              <a:rPr lang="en-US" dirty="0" smtClean="0"/>
              <a:t>It became controversial very quickly, based on what people were teaching it</a:t>
            </a:r>
          </a:p>
          <a:p>
            <a:endParaRPr lang="en-US" dirty="0"/>
          </a:p>
        </p:txBody>
      </p:sp>
      <p:pic>
        <p:nvPicPr>
          <p:cNvPr id="5" name="Picture 4" descr="Screen Shot 2016-10-18 at 9.48.4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7580" y="4131784"/>
            <a:ext cx="1591766" cy="1611831"/>
          </a:xfrm>
          <a:prstGeom prst="rect">
            <a:avLst/>
          </a:prstGeom>
        </p:spPr>
      </p:pic>
    </p:spTree>
    <p:extLst>
      <p:ext uri="{BB962C8B-B14F-4D97-AF65-F5344CB8AC3E}">
        <p14:creationId xmlns:p14="http://schemas.microsoft.com/office/powerpoint/2010/main" val="40155860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Ontologies</a:t>
            </a:r>
            <a:endParaRPr lang="en-US" dirty="0"/>
          </a:p>
        </p:txBody>
      </p:sp>
      <p:sp>
        <p:nvSpPr>
          <p:cNvPr id="4" name="Text Placeholder 3"/>
          <p:cNvSpPr>
            <a:spLocks noGrp="1"/>
          </p:cNvSpPr>
          <p:nvPr>
            <p:ph type="body" idx="1"/>
          </p:nvPr>
        </p:nvSpPr>
        <p:spPr/>
        <p:txBody>
          <a:bodyPr/>
          <a:lstStyle/>
          <a:p>
            <a:endParaRPr lang="en-US"/>
          </a:p>
        </p:txBody>
      </p:sp>
    </p:spTree>
    <p:extLst>
      <p:ext uri="{BB962C8B-B14F-4D97-AF65-F5344CB8AC3E}">
        <p14:creationId xmlns:p14="http://schemas.microsoft.com/office/powerpoint/2010/main" val="21175572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Categories and Objects</a:t>
            </a:r>
            <a:endParaRPr lang="en-US" dirty="0"/>
          </a:p>
        </p:txBody>
      </p:sp>
      <p:sp>
        <p:nvSpPr>
          <p:cNvPr id="3" name="Content Placeholder 2"/>
          <p:cNvSpPr>
            <a:spLocks noGrp="1"/>
          </p:cNvSpPr>
          <p:nvPr>
            <p:ph idx="1"/>
          </p:nvPr>
        </p:nvSpPr>
        <p:spPr/>
        <p:txBody>
          <a:bodyPr>
            <a:normAutofit fontScale="92500"/>
          </a:bodyPr>
          <a:lstStyle/>
          <a:p>
            <a:r>
              <a:rPr lang="en-US" dirty="0" smtClean="0"/>
              <a:t>Why is categorization important?</a:t>
            </a:r>
          </a:p>
          <a:p>
            <a:pPr lvl="1"/>
            <a:r>
              <a:rPr lang="en-US" dirty="0" smtClean="0"/>
              <a:t>It helps with faster retrieval, human information understanding, disambiguation, amongst other things</a:t>
            </a:r>
          </a:p>
          <a:p>
            <a:r>
              <a:rPr lang="en-US" dirty="0" smtClean="0"/>
              <a:t>Categories organize </a:t>
            </a:r>
            <a:r>
              <a:rPr lang="en-US" dirty="0" err="1" smtClean="0"/>
              <a:t>knowledgebases</a:t>
            </a:r>
            <a:r>
              <a:rPr lang="en-US" dirty="0" smtClean="0"/>
              <a:t> through </a:t>
            </a:r>
            <a:r>
              <a:rPr lang="en-US" dirty="0" err="1" smtClean="0"/>
              <a:t>inheritence</a:t>
            </a:r>
            <a:endParaRPr lang="en-US" dirty="0" smtClean="0"/>
          </a:p>
          <a:p>
            <a:pPr lvl="1"/>
            <a:r>
              <a:rPr lang="en-US" dirty="0" smtClean="0"/>
              <a:t>e.g. cars are a vehicle, Camry is a car</a:t>
            </a:r>
          </a:p>
          <a:p>
            <a:pPr lvl="1"/>
            <a:r>
              <a:rPr lang="en-US" dirty="0" smtClean="0"/>
              <a:t>Camry inherits properties of vehicle</a:t>
            </a:r>
          </a:p>
          <a:p>
            <a:r>
              <a:rPr lang="en-US" dirty="0" smtClean="0"/>
              <a:t>Subclass relations organize categories into a taxonomy</a:t>
            </a:r>
            <a:endParaRPr lang="en-US" dirty="0"/>
          </a:p>
        </p:txBody>
      </p:sp>
    </p:spTree>
    <p:extLst>
      <p:ext uri="{BB962C8B-B14F-4D97-AF65-F5344CB8AC3E}">
        <p14:creationId xmlns:p14="http://schemas.microsoft.com/office/powerpoint/2010/main" val="211084536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is-a relation</a:t>
            </a:r>
            <a:endParaRPr lang="en-US" dirty="0"/>
          </a:p>
        </p:txBody>
      </p:sp>
      <p:sp>
        <p:nvSpPr>
          <p:cNvPr id="3" name="Content Placeholder 2"/>
          <p:cNvSpPr>
            <a:spLocks noGrp="1"/>
          </p:cNvSpPr>
          <p:nvPr>
            <p:ph idx="1"/>
          </p:nvPr>
        </p:nvSpPr>
        <p:spPr/>
        <p:txBody>
          <a:bodyPr/>
          <a:lstStyle/>
          <a:p>
            <a:r>
              <a:rPr lang="en-US" dirty="0" smtClean="0"/>
              <a:t>All horses are animals</a:t>
            </a:r>
          </a:p>
          <a:p>
            <a:pPr lvl="1"/>
            <a:r>
              <a:rPr lang="en-US" dirty="0" smtClean="0"/>
              <a:t>Ax horse(x) </a:t>
            </a:r>
            <a:r>
              <a:rPr lang="en-US" dirty="0" smtClean="0">
                <a:sym typeface="Wingdings"/>
              </a:rPr>
              <a:t> animal(x)</a:t>
            </a:r>
          </a:p>
          <a:p>
            <a:pPr lvl="1"/>
            <a:r>
              <a:rPr lang="en-US" dirty="0" err="1" smtClean="0">
                <a:sym typeface="Wingdings"/>
              </a:rPr>
              <a:t>isa</a:t>
            </a:r>
            <a:r>
              <a:rPr lang="en-US" dirty="0" smtClean="0">
                <a:sym typeface="Wingdings"/>
              </a:rPr>
              <a:t>(horse, animal)</a:t>
            </a:r>
          </a:p>
          <a:p>
            <a:r>
              <a:rPr lang="en-US" dirty="0" err="1" smtClean="0">
                <a:sym typeface="Wingdings"/>
              </a:rPr>
              <a:t>NaOH</a:t>
            </a:r>
            <a:r>
              <a:rPr lang="en-US" dirty="0" smtClean="0">
                <a:sym typeface="Wingdings"/>
              </a:rPr>
              <a:t> is a chemical</a:t>
            </a:r>
          </a:p>
          <a:p>
            <a:pPr lvl="1"/>
            <a:r>
              <a:rPr lang="en-US" dirty="0" smtClean="0">
                <a:sym typeface="Wingdings"/>
              </a:rPr>
              <a:t>Ax </a:t>
            </a:r>
            <a:r>
              <a:rPr lang="en-US" dirty="0" err="1" smtClean="0">
                <a:sym typeface="Wingdings"/>
              </a:rPr>
              <a:t>naoh</a:t>
            </a:r>
            <a:r>
              <a:rPr lang="en-US" dirty="0" smtClean="0">
                <a:sym typeface="Wingdings"/>
              </a:rPr>
              <a:t>(x)  chemical(x)</a:t>
            </a:r>
          </a:p>
          <a:p>
            <a:pPr lvl="1"/>
            <a:r>
              <a:rPr lang="en-US" dirty="0" err="1" smtClean="0">
                <a:sym typeface="Wingdings"/>
              </a:rPr>
              <a:t>isa</a:t>
            </a:r>
            <a:r>
              <a:rPr lang="en-US" dirty="0" smtClean="0">
                <a:sym typeface="Wingdings"/>
              </a:rPr>
              <a:t>(</a:t>
            </a:r>
            <a:r>
              <a:rPr lang="en-US" dirty="0" err="1" smtClean="0">
                <a:sym typeface="Wingdings"/>
              </a:rPr>
              <a:t>naoh</a:t>
            </a:r>
            <a:r>
              <a:rPr lang="en-US" dirty="0" smtClean="0">
                <a:sym typeface="Wingdings"/>
              </a:rPr>
              <a:t>, chemical)</a:t>
            </a:r>
            <a:endParaRPr lang="en-US" dirty="0"/>
          </a:p>
        </p:txBody>
      </p:sp>
    </p:spTree>
    <p:extLst>
      <p:ext uri="{BB962C8B-B14F-4D97-AF65-F5344CB8AC3E}">
        <p14:creationId xmlns:p14="http://schemas.microsoft.com/office/powerpoint/2010/main" val="2731570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Categories and Objects</a:t>
            </a:r>
            <a:endParaRPr lang="en-US" dirty="0"/>
          </a:p>
        </p:txBody>
      </p:sp>
      <p:sp>
        <p:nvSpPr>
          <p:cNvPr id="3" name="Content Placeholder 2"/>
          <p:cNvSpPr>
            <a:spLocks noGrp="1"/>
          </p:cNvSpPr>
          <p:nvPr>
            <p:ph idx="1"/>
          </p:nvPr>
        </p:nvSpPr>
        <p:spPr/>
        <p:txBody>
          <a:bodyPr/>
          <a:lstStyle/>
          <a:p>
            <a:r>
              <a:rPr lang="en-US" dirty="0" smtClean="0"/>
              <a:t>Disjoint Relations: Two or more categories are disjoint if they have no members in common</a:t>
            </a:r>
          </a:p>
          <a:p>
            <a:pPr lvl="1"/>
            <a:r>
              <a:rPr lang="en-US" dirty="0" smtClean="0"/>
              <a:t>e.g. a player can be part of only one team at a time</a:t>
            </a:r>
          </a:p>
          <a:p>
            <a:r>
              <a:rPr lang="en-US" dirty="0" smtClean="0"/>
              <a:t>Exhaustive Decomposition: All the possible ways in which a given category can be decomposed</a:t>
            </a:r>
          </a:p>
          <a:p>
            <a:pPr lvl="1"/>
            <a:r>
              <a:rPr lang="en-US" dirty="0" smtClean="0"/>
              <a:t>e.g. North America -&gt; USA, Canada, Mexico</a:t>
            </a:r>
          </a:p>
          <a:p>
            <a:endParaRPr lang="en-US" dirty="0"/>
          </a:p>
        </p:txBody>
      </p:sp>
    </p:spTree>
    <p:extLst>
      <p:ext uri="{BB962C8B-B14F-4D97-AF65-F5344CB8AC3E}">
        <p14:creationId xmlns:p14="http://schemas.microsoft.com/office/powerpoint/2010/main" val="195541218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Categories and Objects: </a:t>
            </a:r>
            <a:r>
              <a:rPr lang="en-US" dirty="0" err="1" smtClean="0"/>
              <a:t>PartOf</a:t>
            </a:r>
            <a:endParaRPr lang="en-US" dirty="0"/>
          </a:p>
        </p:txBody>
      </p:sp>
      <p:sp>
        <p:nvSpPr>
          <p:cNvPr id="3" name="Content Placeholder 2"/>
          <p:cNvSpPr>
            <a:spLocks noGrp="1"/>
          </p:cNvSpPr>
          <p:nvPr>
            <p:ph idx="1"/>
          </p:nvPr>
        </p:nvSpPr>
        <p:spPr/>
        <p:txBody>
          <a:bodyPr>
            <a:normAutofit/>
          </a:bodyPr>
          <a:lstStyle/>
          <a:p>
            <a:r>
              <a:rPr lang="en-US" dirty="0" err="1" smtClean="0"/>
              <a:t>PartOf</a:t>
            </a:r>
            <a:r>
              <a:rPr lang="en-US" dirty="0" smtClean="0"/>
              <a:t> relation (or </a:t>
            </a:r>
            <a:r>
              <a:rPr lang="en-US" dirty="0" err="1" smtClean="0"/>
              <a:t>Part_of</a:t>
            </a:r>
            <a:r>
              <a:rPr lang="en-US" dirty="0" smtClean="0"/>
              <a:t> etc.) is one way of capturing the </a:t>
            </a:r>
            <a:r>
              <a:rPr lang="en-US" i="1" dirty="0" err="1" smtClean="0"/>
              <a:t>partonymic</a:t>
            </a:r>
            <a:r>
              <a:rPr lang="en-US" dirty="0" smtClean="0"/>
              <a:t> or </a:t>
            </a:r>
            <a:r>
              <a:rPr lang="en-US" i="1" dirty="0" err="1" smtClean="0"/>
              <a:t>meronymic</a:t>
            </a:r>
            <a:r>
              <a:rPr lang="en-US" dirty="0" smtClean="0"/>
              <a:t> relationship between objects</a:t>
            </a:r>
          </a:p>
        </p:txBody>
      </p:sp>
    </p:spTree>
    <p:extLst>
      <p:ext uri="{BB962C8B-B14F-4D97-AF65-F5344CB8AC3E}">
        <p14:creationId xmlns:p14="http://schemas.microsoft.com/office/powerpoint/2010/main" val="3728192097"/>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Part-of Relations</a:t>
            </a:r>
            <a:endParaRPr lang="en-US" dirty="0"/>
          </a:p>
        </p:txBody>
      </p:sp>
      <p:sp>
        <p:nvSpPr>
          <p:cNvPr id="3" name="Content Placeholder 2"/>
          <p:cNvSpPr>
            <a:spLocks noGrp="1"/>
          </p:cNvSpPr>
          <p:nvPr>
            <p:ph idx="1"/>
          </p:nvPr>
        </p:nvSpPr>
        <p:spPr/>
        <p:txBody>
          <a:bodyPr>
            <a:normAutofit fontScale="70000" lnSpcReduction="20000"/>
          </a:bodyPr>
          <a:lstStyle/>
          <a:p>
            <a:pPr marL="0" indent="0">
              <a:buNone/>
            </a:pPr>
            <a:r>
              <a:rPr lang="en-US" dirty="0" smtClean="0"/>
              <a:t>Types of Part-Of Relations (</a:t>
            </a:r>
            <a:r>
              <a:rPr lang="en-US" dirty="0" err="1" smtClean="0"/>
              <a:t>Girju</a:t>
            </a:r>
            <a:r>
              <a:rPr lang="en-US" dirty="0" smtClean="0"/>
              <a:t> 2002)</a:t>
            </a:r>
          </a:p>
          <a:p>
            <a:pPr marL="514350" indent="-514350">
              <a:buFont typeface="+mj-lt"/>
              <a:buAutoNum type="arabicPeriod"/>
            </a:pPr>
            <a:r>
              <a:rPr lang="en-US" dirty="0" smtClean="0"/>
              <a:t>COMPONENT–INTEGRAL OBJECT</a:t>
            </a:r>
          </a:p>
          <a:p>
            <a:pPr marL="914400" lvl="1" indent="-514350"/>
            <a:r>
              <a:rPr lang="en-US" dirty="0" err="1" smtClean="0"/>
              <a:t>e.g</a:t>
            </a:r>
            <a:r>
              <a:rPr lang="en-US" dirty="0" smtClean="0"/>
              <a:t> kitchen–apartment</a:t>
            </a:r>
          </a:p>
          <a:p>
            <a:pPr marL="514350" indent="-514350">
              <a:buFont typeface="+mj-lt"/>
              <a:buAutoNum type="arabicPeriod"/>
            </a:pPr>
            <a:r>
              <a:rPr lang="en-US" dirty="0" smtClean="0"/>
              <a:t>MEMBER–COLLECTION</a:t>
            </a:r>
          </a:p>
          <a:p>
            <a:pPr marL="914400" lvl="1" indent="-514350"/>
            <a:r>
              <a:rPr lang="en-US" dirty="0" smtClean="0"/>
              <a:t>e.g. tree-forest, player-team</a:t>
            </a:r>
          </a:p>
          <a:p>
            <a:pPr marL="514350" indent="-514350">
              <a:buFont typeface="+mj-lt"/>
              <a:buAutoNum type="arabicPeriod"/>
            </a:pPr>
            <a:r>
              <a:rPr lang="en-US" dirty="0" smtClean="0"/>
              <a:t>PORTION–MASS</a:t>
            </a:r>
          </a:p>
          <a:p>
            <a:pPr marL="857250" lvl="1" indent="-457200"/>
            <a:r>
              <a:rPr lang="en-US" dirty="0" smtClean="0"/>
              <a:t>e.g. slice-pie</a:t>
            </a:r>
          </a:p>
          <a:p>
            <a:pPr marL="514350" indent="-514350">
              <a:buFont typeface="+mj-lt"/>
              <a:buAutoNum type="arabicPeriod"/>
            </a:pPr>
            <a:r>
              <a:rPr lang="en-US" dirty="0" smtClean="0"/>
              <a:t>STUFF–OBJECT</a:t>
            </a:r>
          </a:p>
          <a:p>
            <a:pPr marL="914400" lvl="1" indent="-514350"/>
            <a:r>
              <a:rPr lang="en-US" dirty="0" smtClean="0"/>
              <a:t>e.g. alcohol-wine</a:t>
            </a:r>
          </a:p>
          <a:p>
            <a:pPr marL="514350" indent="-514350">
              <a:buFont typeface="+mj-lt"/>
              <a:buAutoNum type="arabicPeriod"/>
            </a:pPr>
            <a:r>
              <a:rPr lang="en-US" dirty="0" smtClean="0"/>
              <a:t>FEATURE–ACTIVITY</a:t>
            </a:r>
          </a:p>
          <a:p>
            <a:pPr marL="914400" lvl="1" indent="-514350"/>
            <a:r>
              <a:rPr lang="en-US" dirty="0" smtClean="0"/>
              <a:t>e.g. paying-shopping</a:t>
            </a:r>
          </a:p>
          <a:p>
            <a:pPr marL="514350" indent="-514350">
              <a:buFont typeface="+mj-lt"/>
              <a:buAutoNum type="arabicPeriod"/>
            </a:pPr>
            <a:r>
              <a:rPr lang="en-US" dirty="0" smtClean="0"/>
              <a:t>PLACE–AREA.</a:t>
            </a:r>
          </a:p>
          <a:p>
            <a:pPr marL="914400" lvl="1" indent="-514350"/>
            <a:r>
              <a:rPr lang="en-US" dirty="0" smtClean="0"/>
              <a:t>e.g. Seattle-Washington</a:t>
            </a:r>
          </a:p>
          <a:p>
            <a:endParaRPr lang="en-US" dirty="0"/>
          </a:p>
        </p:txBody>
      </p:sp>
    </p:spTree>
    <p:extLst>
      <p:ext uri="{BB962C8B-B14F-4D97-AF65-F5344CB8AC3E}">
        <p14:creationId xmlns:p14="http://schemas.microsoft.com/office/powerpoint/2010/main" val="26970075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Properties of Part-of Relations</a:t>
            </a:r>
            <a:endParaRPr lang="en-US" dirty="0"/>
          </a:p>
        </p:txBody>
      </p:sp>
      <p:sp>
        <p:nvSpPr>
          <p:cNvPr id="3" name="Content Placeholder 2"/>
          <p:cNvSpPr>
            <a:spLocks noGrp="1"/>
          </p:cNvSpPr>
          <p:nvPr>
            <p:ph idx="1"/>
          </p:nvPr>
        </p:nvSpPr>
        <p:spPr/>
        <p:txBody>
          <a:bodyPr/>
          <a:lstStyle/>
          <a:p>
            <a:pPr marL="0" indent="0">
              <a:buNone/>
            </a:pPr>
            <a:r>
              <a:rPr lang="en-US" b="1" dirty="0" smtClean="0"/>
              <a:t>Part of Relations are Transitive</a:t>
            </a:r>
          </a:p>
          <a:p>
            <a:pPr marL="0" indent="0">
              <a:buNone/>
            </a:pPr>
            <a:r>
              <a:rPr lang="en-US" i="1" dirty="0" err="1" smtClean="0"/>
              <a:t>part_of</a:t>
            </a:r>
            <a:r>
              <a:rPr lang="en-US" i="1" dirty="0" smtClean="0"/>
              <a:t>(</a:t>
            </a:r>
            <a:r>
              <a:rPr lang="en-US" i="1" dirty="0" err="1" smtClean="0"/>
              <a:t>x,y</a:t>
            </a:r>
            <a:r>
              <a:rPr lang="en-US" i="1" dirty="0" smtClean="0"/>
              <a:t>) ^ </a:t>
            </a:r>
            <a:r>
              <a:rPr lang="en-US" i="1" dirty="0" err="1" smtClean="0"/>
              <a:t>part_of</a:t>
            </a:r>
            <a:r>
              <a:rPr lang="en-US" i="1" dirty="0" smtClean="0"/>
              <a:t>(</a:t>
            </a:r>
            <a:r>
              <a:rPr lang="en-US" i="1" dirty="0" err="1" smtClean="0"/>
              <a:t>y,z</a:t>
            </a:r>
            <a:r>
              <a:rPr lang="en-US" i="1" dirty="0" smtClean="0"/>
              <a:t>) </a:t>
            </a:r>
            <a:r>
              <a:rPr lang="en-US" i="1" dirty="0" smtClean="0">
                <a:sym typeface="Wingdings"/>
              </a:rPr>
              <a:t> </a:t>
            </a:r>
            <a:r>
              <a:rPr lang="en-US" i="1" dirty="0" err="1" smtClean="0">
                <a:sym typeface="Wingdings"/>
              </a:rPr>
              <a:t>part_of</a:t>
            </a:r>
            <a:r>
              <a:rPr lang="en-US" i="1" dirty="0" smtClean="0">
                <a:sym typeface="Wingdings"/>
              </a:rPr>
              <a:t>(</a:t>
            </a:r>
            <a:r>
              <a:rPr lang="en-US" i="1" dirty="0" err="1" smtClean="0">
                <a:sym typeface="Wingdings"/>
              </a:rPr>
              <a:t>x,z</a:t>
            </a:r>
            <a:r>
              <a:rPr lang="en-US" i="1" dirty="0" smtClean="0">
                <a:sym typeface="Wingdings"/>
              </a:rPr>
              <a:t>)</a:t>
            </a:r>
          </a:p>
          <a:p>
            <a:pPr marL="0" indent="0">
              <a:buNone/>
            </a:pPr>
            <a:endParaRPr lang="en-US" dirty="0" smtClean="0">
              <a:sym typeface="Wingdings"/>
            </a:endParaRPr>
          </a:p>
          <a:p>
            <a:pPr marL="0" indent="0">
              <a:buNone/>
            </a:pPr>
            <a:r>
              <a:rPr lang="en-US" b="1" dirty="0" smtClean="0">
                <a:sym typeface="Wingdings"/>
              </a:rPr>
              <a:t>Part of Relations are reflexive</a:t>
            </a:r>
          </a:p>
          <a:p>
            <a:pPr marL="0" indent="0">
              <a:buNone/>
            </a:pPr>
            <a:r>
              <a:rPr lang="en-US" i="1" dirty="0" err="1" smtClean="0">
                <a:sym typeface="Wingdings"/>
              </a:rPr>
              <a:t>part_of</a:t>
            </a:r>
            <a:r>
              <a:rPr lang="en-US" i="1" dirty="0" smtClean="0">
                <a:sym typeface="Wingdings"/>
              </a:rPr>
              <a:t>(</a:t>
            </a:r>
            <a:r>
              <a:rPr lang="en-US" i="1" dirty="0" err="1" smtClean="0">
                <a:sym typeface="Wingdings"/>
              </a:rPr>
              <a:t>x,x</a:t>
            </a:r>
            <a:r>
              <a:rPr lang="en-US" i="1" dirty="0" smtClean="0">
                <a:sym typeface="Wingdings"/>
              </a:rPr>
              <a:t>)</a:t>
            </a:r>
            <a:endParaRPr lang="en-US" i="1" dirty="0"/>
          </a:p>
        </p:txBody>
      </p:sp>
    </p:spTree>
    <p:extLst>
      <p:ext uri="{BB962C8B-B14F-4D97-AF65-F5344CB8AC3E}">
        <p14:creationId xmlns:p14="http://schemas.microsoft.com/office/powerpoint/2010/main" val="20392088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Last Week</a:t>
            </a:r>
            <a:endParaRPr lang="en-US" dirty="0"/>
          </a:p>
        </p:txBody>
      </p:sp>
      <p:sp>
        <p:nvSpPr>
          <p:cNvPr id="3" name="Content Placeholder 2"/>
          <p:cNvSpPr>
            <a:spLocks noGrp="1"/>
          </p:cNvSpPr>
          <p:nvPr>
            <p:ph idx="1"/>
          </p:nvPr>
        </p:nvSpPr>
        <p:spPr/>
        <p:txBody>
          <a:bodyPr/>
          <a:lstStyle/>
          <a:p>
            <a:r>
              <a:rPr lang="en-US" dirty="0" smtClean="0"/>
              <a:t>First Order Logic</a:t>
            </a:r>
          </a:p>
          <a:p>
            <a:pPr lvl="1"/>
            <a:r>
              <a:rPr lang="en-US" dirty="0" smtClean="0"/>
              <a:t>Syntax and Semantics</a:t>
            </a:r>
          </a:p>
          <a:p>
            <a:pPr lvl="1"/>
            <a:r>
              <a:rPr lang="en-US" dirty="0" smtClean="0"/>
              <a:t>Quantifiers</a:t>
            </a:r>
          </a:p>
          <a:p>
            <a:pPr lvl="1"/>
            <a:r>
              <a:rPr lang="en-US" dirty="0" smtClean="0"/>
              <a:t>Unification</a:t>
            </a:r>
          </a:p>
          <a:p>
            <a:pPr lvl="1"/>
            <a:r>
              <a:rPr lang="en-US" dirty="0" smtClean="0"/>
              <a:t>Inference using forward chaining</a:t>
            </a:r>
          </a:p>
          <a:p>
            <a:pPr lvl="1"/>
            <a:r>
              <a:rPr lang="en-US" dirty="0" smtClean="0"/>
              <a:t>Inference using backward chaining</a:t>
            </a:r>
          </a:p>
          <a:p>
            <a:pPr lvl="1"/>
            <a:endParaRPr lang="en-US" dirty="0" smtClean="0"/>
          </a:p>
        </p:txBody>
      </p:sp>
    </p:spTree>
    <p:extLst>
      <p:ext uri="{BB962C8B-B14F-4D97-AF65-F5344CB8AC3E}">
        <p14:creationId xmlns:p14="http://schemas.microsoft.com/office/powerpoint/2010/main" val="1622684800"/>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Measurements</a:t>
            </a:r>
            <a:endParaRPr lang="en-US" dirty="0"/>
          </a:p>
        </p:txBody>
      </p:sp>
      <p:sp>
        <p:nvSpPr>
          <p:cNvPr id="3" name="Content Placeholder 2"/>
          <p:cNvSpPr>
            <a:spLocks noGrp="1"/>
          </p:cNvSpPr>
          <p:nvPr>
            <p:ph idx="1"/>
          </p:nvPr>
        </p:nvSpPr>
        <p:spPr/>
        <p:txBody>
          <a:bodyPr/>
          <a:lstStyle/>
          <a:p>
            <a:r>
              <a:rPr lang="en-US" dirty="0" smtClean="0"/>
              <a:t>Scientific as well as commonsense theories have numerical information such as height, mass, weight, cost, etc. </a:t>
            </a:r>
          </a:p>
          <a:p>
            <a:pPr lvl="1"/>
            <a:r>
              <a:rPr lang="en-US" dirty="0" smtClean="0"/>
              <a:t>e.g.</a:t>
            </a:r>
          </a:p>
          <a:p>
            <a:pPr lvl="2"/>
            <a:r>
              <a:rPr lang="en-US" dirty="0" smtClean="0"/>
              <a:t>length(L</a:t>
            </a:r>
            <a:r>
              <a:rPr lang="en-US" baseline="-25000" dirty="0" smtClean="0"/>
              <a:t>1</a:t>
            </a:r>
            <a:r>
              <a:rPr lang="en-US" dirty="0" smtClean="0"/>
              <a:t>) = inches(1.5) = centimeters(3.81)</a:t>
            </a:r>
          </a:p>
          <a:p>
            <a:pPr lvl="2"/>
            <a:r>
              <a:rPr lang="en-US" dirty="0" smtClean="0"/>
              <a:t>centimeters(2.54 * d) = inches(d)</a:t>
            </a:r>
          </a:p>
          <a:p>
            <a:pPr lvl="2"/>
            <a:r>
              <a:rPr lang="en-US" dirty="0" err="1" smtClean="0"/>
              <a:t>list_price</a:t>
            </a:r>
            <a:r>
              <a:rPr lang="en-US" dirty="0" smtClean="0"/>
              <a:t>(basketball) = dollar(19)</a:t>
            </a:r>
            <a:endParaRPr lang="en-US" dirty="0"/>
          </a:p>
        </p:txBody>
      </p:sp>
    </p:spTree>
    <p:extLst>
      <p:ext uri="{BB962C8B-B14F-4D97-AF65-F5344CB8AC3E}">
        <p14:creationId xmlns:p14="http://schemas.microsoft.com/office/powerpoint/2010/main" val="230858256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Objects: Things and Stuff</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Butter and Pencils</a:t>
            </a:r>
          </a:p>
          <a:p>
            <a:pPr lvl="1"/>
            <a:r>
              <a:rPr lang="en-US" dirty="0" smtClean="0"/>
              <a:t>Butter cannot be cut in half, Pencil can</a:t>
            </a:r>
          </a:p>
          <a:p>
            <a:pPr lvl="1"/>
            <a:r>
              <a:rPr lang="en-US" dirty="0" smtClean="0"/>
              <a:t>The former is a mass noun and the latter is a count noun</a:t>
            </a:r>
          </a:p>
          <a:p>
            <a:r>
              <a:rPr lang="en-US" dirty="0" smtClean="0"/>
              <a:t>Intrinsic Properties</a:t>
            </a:r>
          </a:p>
          <a:p>
            <a:pPr lvl="1"/>
            <a:r>
              <a:rPr lang="en-US" dirty="0" smtClean="0"/>
              <a:t>These properties belong to the substance of the object, rather than the object as a whole. e.g. butter </a:t>
            </a:r>
            <a:r>
              <a:rPr lang="en-US" dirty="0" err="1" smtClean="0"/>
              <a:t>vs</a:t>
            </a:r>
            <a:r>
              <a:rPr lang="en-US" dirty="0" smtClean="0"/>
              <a:t> amount of butter</a:t>
            </a:r>
          </a:p>
          <a:p>
            <a:pPr lvl="1"/>
            <a:r>
              <a:rPr lang="en-US" dirty="0" smtClean="0"/>
              <a:t>e.g. tasty(x) ^ butter(x) </a:t>
            </a:r>
          </a:p>
          <a:p>
            <a:pPr lvl="1"/>
            <a:r>
              <a:rPr lang="en-US" dirty="0" smtClean="0"/>
              <a:t>(The butter is tasty) </a:t>
            </a:r>
          </a:p>
          <a:p>
            <a:r>
              <a:rPr lang="en-US" dirty="0" smtClean="0"/>
              <a:t>Extrinsic Properties</a:t>
            </a:r>
          </a:p>
          <a:p>
            <a:pPr lvl="1"/>
            <a:r>
              <a:rPr lang="en-US" dirty="0" smtClean="0"/>
              <a:t>Weight, shape length </a:t>
            </a:r>
            <a:r>
              <a:rPr lang="en-US" dirty="0" err="1" smtClean="0"/>
              <a:t>etc</a:t>
            </a:r>
            <a:r>
              <a:rPr lang="en-US" dirty="0" smtClean="0"/>
              <a:t>, belong to the object as a whole. These properties do not remain after the object has been subdivided</a:t>
            </a:r>
          </a:p>
          <a:p>
            <a:pPr lvl="1"/>
            <a:r>
              <a:rPr lang="en-US" dirty="0" smtClean="0"/>
              <a:t>e.g. </a:t>
            </a:r>
            <a:r>
              <a:rPr lang="en-US" dirty="0" err="1" smtClean="0"/>
              <a:t>size_of</a:t>
            </a:r>
            <a:r>
              <a:rPr lang="en-US" dirty="0" smtClean="0"/>
              <a:t>(x, small) ^ </a:t>
            </a:r>
            <a:r>
              <a:rPr lang="en-US" dirty="0" err="1" smtClean="0"/>
              <a:t>stick_of</a:t>
            </a:r>
            <a:r>
              <a:rPr lang="en-US" dirty="0" smtClean="0"/>
              <a:t>(x, y) ^ butter(y) </a:t>
            </a:r>
          </a:p>
          <a:p>
            <a:pPr lvl="1"/>
            <a:r>
              <a:rPr lang="en-US" dirty="0" smtClean="0"/>
              <a:t>(the small stick of butter)</a:t>
            </a:r>
            <a:endParaRPr lang="en-US" dirty="0"/>
          </a:p>
        </p:txBody>
      </p:sp>
    </p:spTree>
    <p:extLst>
      <p:ext uri="{BB962C8B-B14F-4D97-AF65-F5344CB8AC3E}">
        <p14:creationId xmlns:p14="http://schemas.microsoft.com/office/powerpoint/2010/main" val="88078301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Events</a:t>
            </a:r>
            <a:endParaRPr lang="en-US" dirty="0"/>
          </a:p>
        </p:txBody>
      </p:sp>
      <p:sp>
        <p:nvSpPr>
          <p:cNvPr id="3" name="Content Placeholder 2"/>
          <p:cNvSpPr>
            <a:spLocks noGrp="1"/>
          </p:cNvSpPr>
          <p:nvPr>
            <p:ph idx="1"/>
          </p:nvPr>
        </p:nvSpPr>
        <p:spPr/>
        <p:txBody>
          <a:bodyPr>
            <a:normAutofit/>
          </a:bodyPr>
          <a:lstStyle/>
          <a:p>
            <a:pPr marL="0" indent="0">
              <a:buNone/>
            </a:pPr>
            <a:r>
              <a:rPr lang="en-US" b="1" dirty="0" smtClean="0"/>
              <a:t>Continuous Events</a:t>
            </a:r>
          </a:p>
          <a:p>
            <a:r>
              <a:rPr lang="en-US" dirty="0" smtClean="0"/>
              <a:t>Fluent – A condition that can change over time</a:t>
            </a:r>
          </a:p>
          <a:p>
            <a:pPr marL="0" indent="0">
              <a:buNone/>
            </a:pPr>
            <a:r>
              <a:rPr lang="en-US" b="1" dirty="0" smtClean="0"/>
              <a:t>Discrete Events</a:t>
            </a:r>
          </a:p>
          <a:p>
            <a:r>
              <a:rPr lang="en-US" dirty="0" smtClean="0"/>
              <a:t>Time Intervals</a:t>
            </a:r>
          </a:p>
          <a:p>
            <a:pPr marL="0" indent="0">
              <a:buNone/>
            </a:pPr>
            <a:endParaRPr lang="en-US" dirty="0"/>
          </a:p>
        </p:txBody>
      </p:sp>
    </p:spTree>
    <p:extLst>
      <p:ext uri="{BB962C8B-B14F-4D97-AF65-F5344CB8AC3E}">
        <p14:creationId xmlns:p14="http://schemas.microsoft.com/office/powerpoint/2010/main" val="765846509"/>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Representation</a:t>
            </a:r>
            <a:endParaRPr lang="en-US" dirty="0"/>
          </a:p>
        </p:txBody>
      </p:sp>
      <p:sp>
        <p:nvSpPr>
          <p:cNvPr id="3" name="Content Placeholder 2"/>
          <p:cNvSpPr>
            <a:spLocks noGrp="1"/>
          </p:cNvSpPr>
          <p:nvPr>
            <p:ph idx="1"/>
          </p:nvPr>
        </p:nvSpPr>
        <p:spPr/>
        <p:txBody>
          <a:bodyPr>
            <a:normAutofit/>
          </a:bodyPr>
          <a:lstStyle/>
          <a:p>
            <a:pPr marL="0" indent="0">
              <a:buNone/>
            </a:pPr>
            <a:r>
              <a:rPr lang="en-US" dirty="0"/>
              <a:t>What are the different ways of representing events?</a:t>
            </a:r>
          </a:p>
          <a:p>
            <a:r>
              <a:rPr lang="en-US" dirty="0"/>
              <a:t>Situation Calculus – Representing </a:t>
            </a:r>
            <a:r>
              <a:rPr lang="en-US" dirty="0" smtClean="0"/>
              <a:t>situations as predicates</a:t>
            </a:r>
            <a:endParaRPr lang="en-US" dirty="0"/>
          </a:p>
          <a:p>
            <a:r>
              <a:rPr lang="en-US" dirty="0"/>
              <a:t>Event Calculus – Representing points of time rather than </a:t>
            </a:r>
            <a:r>
              <a:rPr lang="en-US" dirty="0" smtClean="0"/>
              <a:t>situations as predicates</a:t>
            </a:r>
            <a:endParaRPr lang="en-US" dirty="0"/>
          </a:p>
        </p:txBody>
      </p:sp>
    </p:spTree>
    <p:extLst>
      <p:ext uri="{BB962C8B-B14F-4D97-AF65-F5344CB8AC3E}">
        <p14:creationId xmlns:p14="http://schemas.microsoft.com/office/powerpoint/2010/main" val="38591875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Situation Calculus</a:t>
            </a:r>
            <a:endParaRPr lang="en-US" dirty="0"/>
          </a:p>
        </p:txBody>
      </p:sp>
      <p:sp>
        <p:nvSpPr>
          <p:cNvPr id="3" name="Content Placeholder 2"/>
          <p:cNvSpPr>
            <a:spLocks noGrp="1"/>
          </p:cNvSpPr>
          <p:nvPr>
            <p:ph idx="1"/>
          </p:nvPr>
        </p:nvSpPr>
        <p:spPr/>
        <p:txBody>
          <a:bodyPr/>
          <a:lstStyle/>
          <a:p>
            <a:r>
              <a:rPr lang="en-US" dirty="0" smtClean="0"/>
              <a:t>Shankar is traveling to DC from SFO</a:t>
            </a:r>
          </a:p>
          <a:p>
            <a:pPr lvl="1"/>
            <a:r>
              <a:rPr lang="en-US" i="1" dirty="0" smtClean="0"/>
              <a:t>traveling(Shankar, SFO, DC)</a:t>
            </a:r>
          </a:p>
          <a:p>
            <a:pPr lvl="1"/>
            <a:r>
              <a:rPr lang="en-US" i="1" dirty="0" smtClean="0"/>
              <a:t>traveler(Shankar) ^ origin(SFO) ^ destination(DC)</a:t>
            </a:r>
          </a:p>
          <a:p>
            <a:r>
              <a:rPr lang="en-US" dirty="0" smtClean="0"/>
              <a:t>Limitations: </a:t>
            </a:r>
          </a:p>
          <a:p>
            <a:pPr lvl="1"/>
            <a:r>
              <a:rPr lang="en-US" dirty="0" smtClean="0"/>
              <a:t>No temporal information is captured</a:t>
            </a:r>
          </a:p>
          <a:p>
            <a:pPr lvl="1"/>
            <a:r>
              <a:rPr lang="en-US" dirty="0" smtClean="0"/>
              <a:t>Process is not described</a:t>
            </a:r>
          </a:p>
          <a:p>
            <a:pPr lvl="1"/>
            <a:r>
              <a:rPr lang="en-US" dirty="0" smtClean="0"/>
              <a:t>How to describe the event of “</a:t>
            </a:r>
            <a:r>
              <a:rPr lang="en-US" i="1" dirty="0" smtClean="0"/>
              <a:t>traveling”</a:t>
            </a:r>
            <a:endParaRPr lang="en-US" dirty="0" smtClean="0"/>
          </a:p>
        </p:txBody>
      </p:sp>
    </p:spTree>
    <p:extLst>
      <p:ext uri="{BB962C8B-B14F-4D97-AF65-F5344CB8AC3E}">
        <p14:creationId xmlns:p14="http://schemas.microsoft.com/office/powerpoint/2010/main" val="38592562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Calculus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Reification: </a:t>
            </a:r>
          </a:p>
          <a:p>
            <a:pPr lvl="1"/>
            <a:r>
              <a:rPr lang="en-US" dirty="0" smtClean="0"/>
              <a:t>Process of making a concept more concrete.</a:t>
            </a:r>
          </a:p>
          <a:p>
            <a:pPr lvl="1"/>
            <a:r>
              <a:rPr lang="en-US" dirty="0" smtClean="0"/>
              <a:t>Turning a predicate into an object  </a:t>
            </a:r>
          </a:p>
          <a:p>
            <a:r>
              <a:rPr lang="en-US" dirty="0" smtClean="0"/>
              <a:t>Shankar </a:t>
            </a:r>
            <a:r>
              <a:rPr lang="en-US" dirty="0"/>
              <a:t>is traveling to DC from SFO</a:t>
            </a:r>
          </a:p>
          <a:p>
            <a:pPr lvl="1"/>
            <a:r>
              <a:rPr lang="en-US" i="1" dirty="0"/>
              <a:t>traveling</a:t>
            </a:r>
            <a:r>
              <a:rPr lang="en-US" i="1" dirty="0" smtClean="0"/>
              <a:t>(</a:t>
            </a:r>
            <a:r>
              <a:rPr lang="en-US" b="1" i="1" dirty="0" smtClean="0"/>
              <a:t>e1</a:t>
            </a:r>
            <a:r>
              <a:rPr lang="en-US" i="1" dirty="0" smtClean="0"/>
              <a:t>, Shankar</a:t>
            </a:r>
            <a:r>
              <a:rPr lang="en-US" i="1" dirty="0"/>
              <a:t>, SFO, DC)</a:t>
            </a:r>
          </a:p>
          <a:p>
            <a:pPr lvl="1"/>
            <a:r>
              <a:rPr lang="en-US" i="1" dirty="0"/>
              <a:t>traveler</a:t>
            </a:r>
            <a:r>
              <a:rPr lang="en-US" i="1" dirty="0" smtClean="0"/>
              <a:t>(</a:t>
            </a:r>
            <a:r>
              <a:rPr lang="en-US" b="1" i="1" dirty="0" smtClean="0"/>
              <a:t>e1</a:t>
            </a:r>
            <a:r>
              <a:rPr lang="en-US" i="1" dirty="0" smtClean="0"/>
              <a:t>, Shankar</a:t>
            </a:r>
            <a:r>
              <a:rPr lang="en-US" i="1" dirty="0"/>
              <a:t>) ^ origin</a:t>
            </a:r>
            <a:r>
              <a:rPr lang="en-US" i="1" dirty="0" smtClean="0"/>
              <a:t>(</a:t>
            </a:r>
            <a:r>
              <a:rPr lang="en-US" b="1" i="1" dirty="0" smtClean="0"/>
              <a:t>e1</a:t>
            </a:r>
            <a:r>
              <a:rPr lang="en-US" i="1" dirty="0" smtClean="0"/>
              <a:t>, SFO</a:t>
            </a:r>
            <a:r>
              <a:rPr lang="en-US" i="1" dirty="0"/>
              <a:t>) ^ destination</a:t>
            </a:r>
            <a:r>
              <a:rPr lang="en-US" i="1" dirty="0" smtClean="0"/>
              <a:t>(</a:t>
            </a:r>
            <a:r>
              <a:rPr lang="en-US" b="1" i="1" dirty="0" smtClean="0"/>
              <a:t>e1</a:t>
            </a:r>
            <a:r>
              <a:rPr lang="en-US" i="1" dirty="0" smtClean="0"/>
              <a:t>, DC</a:t>
            </a:r>
            <a:r>
              <a:rPr lang="en-US" i="1" dirty="0"/>
              <a:t>)</a:t>
            </a:r>
          </a:p>
          <a:p>
            <a:r>
              <a:rPr lang="en-US" dirty="0" smtClean="0"/>
              <a:t>Now we can describe the journey</a:t>
            </a:r>
          </a:p>
          <a:p>
            <a:pPr lvl="1"/>
            <a:r>
              <a:rPr lang="en-US" i="1" dirty="0" smtClean="0"/>
              <a:t>long(</a:t>
            </a:r>
            <a:r>
              <a:rPr lang="en-US" b="1" i="1" dirty="0" smtClean="0"/>
              <a:t>e1</a:t>
            </a:r>
            <a:r>
              <a:rPr lang="en-US" i="1" dirty="0" smtClean="0"/>
              <a:t>)</a:t>
            </a:r>
          </a:p>
          <a:p>
            <a:pPr lvl="1"/>
            <a:r>
              <a:rPr lang="en-US" i="1" dirty="0" smtClean="0"/>
              <a:t>delayed(</a:t>
            </a:r>
            <a:r>
              <a:rPr lang="en-US" b="1" i="1" dirty="0" smtClean="0"/>
              <a:t>e1</a:t>
            </a:r>
            <a:r>
              <a:rPr lang="en-US" i="1" dirty="0" smtClean="0"/>
              <a:t>)</a:t>
            </a:r>
            <a:endParaRPr lang="en-US" i="1" dirty="0"/>
          </a:p>
        </p:txBody>
      </p:sp>
    </p:spTree>
    <p:extLst>
      <p:ext uri="{BB962C8B-B14F-4D97-AF65-F5344CB8AC3E}">
        <p14:creationId xmlns:p14="http://schemas.microsoft.com/office/powerpoint/2010/main" val="11479923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Calculus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642721173"/>
              </p:ext>
            </p:extLst>
          </p:nvPr>
        </p:nvGraphicFramePr>
        <p:xfrm>
          <a:off x="457200" y="1600200"/>
          <a:ext cx="8229600" cy="4206240"/>
        </p:xfrm>
        <a:graphic>
          <a:graphicData uri="http://schemas.openxmlformats.org/drawingml/2006/table">
            <a:tbl>
              <a:tblPr firstRow="1" bandRow="1">
                <a:tableStyleId>{2D5ABB26-0587-4C30-8999-92F81FD0307C}</a:tableStyleId>
              </a:tblPr>
              <a:tblGrid>
                <a:gridCol w="2547561"/>
                <a:gridCol w="5682039"/>
              </a:tblGrid>
              <a:tr h="370840">
                <a:tc>
                  <a:txBody>
                    <a:bodyPr/>
                    <a:lstStyle/>
                    <a:p>
                      <a:r>
                        <a:rPr lang="en-US" sz="2400" dirty="0" smtClean="0"/>
                        <a:t>T(f, t)</a:t>
                      </a:r>
                      <a:endParaRPr lang="en-US" sz="2400" dirty="0"/>
                    </a:p>
                  </a:txBody>
                  <a:tcPr/>
                </a:tc>
                <a:tc>
                  <a:txBody>
                    <a:bodyPr/>
                    <a:lstStyle/>
                    <a:p>
                      <a:r>
                        <a:rPr lang="en-US" sz="2400" dirty="0" smtClean="0"/>
                        <a:t>Fluent f is true for time t</a:t>
                      </a:r>
                      <a:endParaRPr lang="en-US" sz="2400" dirty="0"/>
                    </a:p>
                  </a:txBody>
                  <a:tcPr/>
                </a:tc>
              </a:tr>
              <a:tr h="370840">
                <a:tc>
                  <a:txBody>
                    <a:bodyPr/>
                    <a:lstStyle/>
                    <a:p>
                      <a:r>
                        <a:rPr lang="en-US" sz="2400" dirty="0" smtClean="0"/>
                        <a:t>Happens(e, </a:t>
                      </a:r>
                      <a:r>
                        <a:rPr lang="en-US" sz="2400" dirty="0" err="1" smtClean="0"/>
                        <a:t>i</a:t>
                      </a:r>
                      <a:r>
                        <a:rPr lang="en-US" sz="2400" dirty="0" smtClean="0"/>
                        <a:t>)</a:t>
                      </a:r>
                      <a:endParaRPr lang="en-US" sz="2400" dirty="0"/>
                    </a:p>
                  </a:txBody>
                  <a:tcPr/>
                </a:tc>
                <a:tc>
                  <a:txBody>
                    <a:bodyPr/>
                    <a:lstStyle/>
                    <a:p>
                      <a:r>
                        <a:rPr lang="en-US" sz="2400" dirty="0" smtClean="0"/>
                        <a:t>Event e happens over time interval </a:t>
                      </a:r>
                      <a:r>
                        <a:rPr lang="en-US" sz="2400" dirty="0" err="1" smtClean="0"/>
                        <a:t>i</a:t>
                      </a:r>
                      <a:endParaRPr lang="en-US" sz="2400" dirty="0"/>
                    </a:p>
                  </a:txBody>
                  <a:tcPr/>
                </a:tc>
              </a:tr>
              <a:tr h="370840">
                <a:tc>
                  <a:txBody>
                    <a:bodyPr/>
                    <a:lstStyle/>
                    <a:p>
                      <a:r>
                        <a:rPr lang="en-US" sz="2400" dirty="0" smtClean="0"/>
                        <a:t>Initiates(e, f, t)</a:t>
                      </a:r>
                      <a:endParaRPr lang="en-US" sz="2400" dirty="0"/>
                    </a:p>
                  </a:txBody>
                  <a:tcPr/>
                </a:tc>
                <a:tc>
                  <a:txBody>
                    <a:bodyPr/>
                    <a:lstStyle/>
                    <a:p>
                      <a:r>
                        <a:rPr lang="en-US" sz="2400" dirty="0" smtClean="0"/>
                        <a:t>Event e causes fluent f to start to hold at time t</a:t>
                      </a:r>
                    </a:p>
                  </a:txBody>
                  <a:tcPr/>
                </a:tc>
              </a:tr>
              <a:tr h="370840">
                <a:tc>
                  <a:txBody>
                    <a:bodyPr/>
                    <a:lstStyle/>
                    <a:p>
                      <a:r>
                        <a:rPr lang="en-US" sz="2400" dirty="0" smtClean="0"/>
                        <a:t>Terminates(e, f, t)</a:t>
                      </a:r>
                      <a:endParaRPr lang="en-US" sz="2400" dirty="0"/>
                    </a:p>
                  </a:txBody>
                  <a:tcPr/>
                </a:tc>
                <a:tc>
                  <a:txBody>
                    <a:bodyPr/>
                    <a:lstStyle/>
                    <a:p>
                      <a:r>
                        <a:rPr lang="en-US" sz="2400" dirty="0" smtClean="0"/>
                        <a:t>Event e causes fluent</a:t>
                      </a:r>
                      <a:r>
                        <a:rPr lang="en-US" sz="2400" baseline="0" dirty="0" smtClean="0"/>
                        <a:t> f to start to hold at time t</a:t>
                      </a:r>
                      <a:endParaRPr lang="en-US" sz="2400" dirty="0"/>
                    </a:p>
                  </a:txBody>
                  <a:tcPr/>
                </a:tc>
              </a:tr>
              <a:tr h="370840">
                <a:tc>
                  <a:txBody>
                    <a:bodyPr/>
                    <a:lstStyle/>
                    <a:p>
                      <a:r>
                        <a:rPr lang="en-US" sz="2400" dirty="0" smtClean="0"/>
                        <a:t>Clipped(f, </a:t>
                      </a:r>
                      <a:r>
                        <a:rPr lang="en-US" sz="2400" dirty="0" err="1" smtClean="0"/>
                        <a:t>i</a:t>
                      </a:r>
                      <a:r>
                        <a:rPr lang="en-US" sz="2400" dirty="0" smtClean="0"/>
                        <a:t>)</a:t>
                      </a:r>
                      <a:endParaRPr lang="en-US" sz="2400" dirty="0"/>
                    </a:p>
                  </a:txBody>
                  <a:tcPr/>
                </a:tc>
                <a:tc>
                  <a:txBody>
                    <a:bodyPr/>
                    <a:lstStyle/>
                    <a:p>
                      <a:r>
                        <a:rPr lang="en-US" sz="2400" dirty="0" smtClean="0"/>
                        <a:t>Fluent f ceases to be true at some point during time interval </a:t>
                      </a:r>
                      <a:r>
                        <a:rPr lang="en-US" sz="2400" dirty="0" err="1" smtClean="0"/>
                        <a:t>i</a:t>
                      </a:r>
                      <a:endParaRPr lang="en-US" sz="2400" dirty="0"/>
                    </a:p>
                  </a:txBody>
                  <a:tcPr/>
                </a:tc>
              </a:tr>
              <a:tr h="370840">
                <a:tc>
                  <a:txBody>
                    <a:bodyPr/>
                    <a:lstStyle/>
                    <a:p>
                      <a:r>
                        <a:rPr lang="en-US" sz="2400" dirty="0" smtClean="0"/>
                        <a:t>Restored(f, </a:t>
                      </a:r>
                      <a:r>
                        <a:rPr lang="en-US" sz="2400" dirty="0" err="1" smtClean="0"/>
                        <a:t>i</a:t>
                      </a:r>
                      <a:r>
                        <a:rPr lang="en-US" sz="2400" dirty="0" smtClean="0"/>
                        <a:t>)</a:t>
                      </a:r>
                      <a:endParaRPr lang="en-US" sz="2400" dirty="0"/>
                    </a:p>
                  </a:txBody>
                  <a:tcPr/>
                </a:tc>
                <a:tc>
                  <a:txBody>
                    <a:bodyPr/>
                    <a:lstStyle/>
                    <a:p>
                      <a:r>
                        <a:rPr lang="en-US" sz="2400" dirty="0" smtClean="0"/>
                        <a:t>Fluent f becomes true sometime during time interval </a:t>
                      </a:r>
                      <a:r>
                        <a:rPr lang="en-US" sz="2400" dirty="0" err="1" smtClean="0"/>
                        <a:t>i</a:t>
                      </a:r>
                      <a:endParaRPr lang="en-US" sz="2400" dirty="0"/>
                    </a:p>
                  </a:txBody>
                  <a:tcPr/>
                </a:tc>
              </a:tr>
            </a:tbl>
          </a:graphicData>
        </a:graphic>
      </p:graphicFrame>
    </p:spTree>
    <p:extLst>
      <p:ext uri="{BB962C8B-B14F-4D97-AF65-F5344CB8AC3E}">
        <p14:creationId xmlns:p14="http://schemas.microsoft.com/office/powerpoint/2010/main" val="14241681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Events: Time Intervals</a:t>
            </a:r>
            <a:endParaRPr lang="en-US" dirty="0"/>
          </a:p>
        </p:txBody>
      </p:sp>
      <p:sp>
        <p:nvSpPr>
          <p:cNvPr id="3" name="Content Placeholder 2"/>
          <p:cNvSpPr>
            <a:spLocks noGrp="1"/>
          </p:cNvSpPr>
          <p:nvPr>
            <p:ph idx="1"/>
          </p:nvPr>
        </p:nvSpPr>
        <p:spPr/>
        <p:txBody>
          <a:bodyPr/>
          <a:lstStyle/>
          <a:p>
            <a:r>
              <a:rPr lang="en-US" dirty="0" smtClean="0"/>
              <a:t>Moments</a:t>
            </a:r>
          </a:p>
          <a:p>
            <a:pPr lvl="1"/>
            <a:r>
              <a:rPr lang="en-US" dirty="0" smtClean="0"/>
              <a:t>Intervals that happen in an instant</a:t>
            </a:r>
          </a:p>
          <a:p>
            <a:pPr lvl="1"/>
            <a:r>
              <a:rPr lang="en-US" dirty="0" smtClean="0"/>
              <a:t>Time = 0</a:t>
            </a:r>
          </a:p>
          <a:p>
            <a:pPr lvl="1"/>
            <a:r>
              <a:rPr lang="en-US" i="1" dirty="0" smtClean="0"/>
              <a:t>event(</a:t>
            </a:r>
            <a:r>
              <a:rPr lang="en-US" i="1" dirty="0" err="1" smtClean="0"/>
              <a:t>i</a:t>
            </a:r>
            <a:r>
              <a:rPr lang="en-US" i="1" dirty="0" smtClean="0"/>
              <a:t>) ^ duration(</a:t>
            </a:r>
            <a:r>
              <a:rPr lang="en-US" i="1" dirty="0" err="1" smtClean="0"/>
              <a:t>i</a:t>
            </a:r>
            <a:r>
              <a:rPr lang="en-US" i="1" dirty="0" smtClean="0"/>
              <a:t>, j) ^ seconds(j, 0)</a:t>
            </a:r>
          </a:p>
          <a:p>
            <a:r>
              <a:rPr lang="en-US" dirty="0" smtClean="0"/>
              <a:t>Intervals</a:t>
            </a:r>
          </a:p>
          <a:p>
            <a:pPr lvl="1"/>
            <a:r>
              <a:rPr lang="en-US" dirty="0" smtClean="0"/>
              <a:t>Have a duration </a:t>
            </a:r>
          </a:p>
          <a:p>
            <a:pPr lvl="1"/>
            <a:r>
              <a:rPr lang="en-US" dirty="0" smtClean="0"/>
              <a:t>Have a start and end time</a:t>
            </a:r>
            <a:endParaRPr lang="en-US" dirty="0"/>
          </a:p>
        </p:txBody>
      </p:sp>
    </p:spTree>
    <p:extLst>
      <p:ext uri="{BB962C8B-B14F-4D97-AF65-F5344CB8AC3E}">
        <p14:creationId xmlns:p14="http://schemas.microsoft.com/office/powerpoint/2010/main" val="1314042838"/>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Date and Time</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Interval(</a:t>
            </a:r>
            <a:r>
              <a:rPr lang="en-US" sz="2400" dirty="0" err="1" smtClean="0"/>
              <a:t>i</a:t>
            </a:r>
            <a:r>
              <a:rPr lang="en-US" sz="2400" dirty="0" smtClean="0"/>
              <a:t>) =&gt; Duration(</a:t>
            </a:r>
            <a:r>
              <a:rPr lang="en-US" sz="2400" dirty="0" err="1" smtClean="0"/>
              <a:t>i</a:t>
            </a:r>
            <a:r>
              <a:rPr lang="en-US" sz="2400" dirty="0" smtClean="0"/>
              <a:t>) = Time(end(</a:t>
            </a:r>
            <a:r>
              <a:rPr lang="en-US" sz="2400" dirty="0" err="1" smtClean="0"/>
              <a:t>i</a:t>
            </a:r>
            <a:r>
              <a:rPr lang="en-US" sz="2400" dirty="0" smtClean="0"/>
              <a:t>)) – Time(beginning(</a:t>
            </a:r>
            <a:r>
              <a:rPr lang="en-US" sz="2400" dirty="0" err="1" smtClean="0"/>
              <a:t>i</a:t>
            </a:r>
            <a:r>
              <a:rPr lang="en-US" sz="2400" dirty="0" smtClean="0"/>
              <a:t>))</a:t>
            </a:r>
          </a:p>
          <a:p>
            <a:pPr marL="0" indent="0">
              <a:buNone/>
            </a:pPr>
            <a:r>
              <a:rPr lang="en-US" sz="2400" dirty="0" smtClean="0"/>
              <a:t>Time(Begin(AD1900)) = Seconds(0)</a:t>
            </a:r>
          </a:p>
          <a:p>
            <a:pPr marL="0" indent="0">
              <a:buNone/>
            </a:pPr>
            <a:r>
              <a:rPr lang="en-US" sz="2400" dirty="0" smtClean="0"/>
              <a:t>Time(Begin(AD2001)) = Seconds(3187324800)</a:t>
            </a:r>
          </a:p>
          <a:p>
            <a:pPr marL="0" indent="0">
              <a:buNone/>
            </a:pPr>
            <a:r>
              <a:rPr lang="en-US" sz="2400" dirty="0" smtClean="0"/>
              <a:t>Time</a:t>
            </a:r>
            <a:r>
              <a:rPr lang="en-US" sz="2400" dirty="0"/>
              <a:t>(Begin(AD2001)) = Seconds</a:t>
            </a:r>
            <a:r>
              <a:rPr lang="en-US" sz="2400" dirty="0" smtClean="0"/>
              <a:t>(3218860800)</a:t>
            </a:r>
          </a:p>
          <a:p>
            <a:pPr marL="0" indent="0">
              <a:buNone/>
            </a:pPr>
            <a:r>
              <a:rPr lang="en-US" sz="2400" dirty="0" smtClean="0"/>
              <a:t>Duration(AD2001) = Seconds(31536000)</a:t>
            </a:r>
          </a:p>
          <a:p>
            <a:pPr marL="0" indent="0">
              <a:buNone/>
            </a:pPr>
            <a:endParaRPr lang="en-US" sz="2400" dirty="0"/>
          </a:p>
          <a:p>
            <a:pPr marL="0" indent="0">
              <a:buNone/>
            </a:pPr>
            <a:r>
              <a:rPr lang="en-US" sz="2400" dirty="0" smtClean="0"/>
              <a:t>Date(Begin(AD2001)) = Date(0, 0, 0, 1, Jan, 2001)</a:t>
            </a:r>
          </a:p>
          <a:p>
            <a:pPr marL="0" indent="0">
              <a:buNone/>
            </a:pPr>
            <a:r>
              <a:rPr lang="en-US" sz="2400" dirty="0" smtClean="0"/>
              <a:t>Date(0, 20, 21, 24, 1, 1995) = Seconds(3000000000)</a:t>
            </a:r>
            <a:endParaRPr lang="en-US" sz="2400" dirty="0"/>
          </a:p>
          <a:p>
            <a:pPr marL="0" indent="0">
              <a:buNone/>
            </a:pPr>
            <a:endParaRPr lang="en-US" sz="2400" dirty="0"/>
          </a:p>
        </p:txBody>
      </p:sp>
    </p:spTree>
    <p:extLst>
      <p:ext uri="{BB962C8B-B14F-4D97-AF65-F5344CB8AC3E}">
        <p14:creationId xmlns:p14="http://schemas.microsoft.com/office/powerpoint/2010/main" val="32049113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Intervals</a:t>
            </a:r>
            <a:endParaRPr lang="en-US" dirty="0"/>
          </a:p>
        </p:txBody>
      </p:sp>
      <p:sp>
        <p:nvSpPr>
          <p:cNvPr id="3" name="Content Placeholder 2"/>
          <p:cNvSpPr>
            <a:spLocks noGrp="1"/>
          </p:cNvSpPr>
          <p:nvPr>
            <p:ph idx="1"/>
          </p:nvPr>
        </p:nvSpPr>
        <p:spPr/>
        <p:txBody>
          <a:bodyPr>
            <a:normAutofit/>
          </a:bodyPr>
          <a:lstStyle/>
          <a:p>
            <a:pPr marL="0" indent="0">
              <a:buNone/>
            </a:pPr>
            <a:r>
              <a:rPr lang="en-US" sz="2800" i="1" dirty="0" smtClean="0"/>
              <a:t>Meet(</a:t>
            </a:r>
            <a:r>
              <a:rPr lang="en-US" sz="2800" i="1" dirty="0" err="1" smtClean="0"/>
              <a:t>i,j</a:t>
            </a:r>
            <a:r>
              <a:rPr lang="en-US" sz="2800" i="1" dirty="0" smtClean="0"/>
              <a:t>) </a:t>
            </a:r>
            <a:r>
              <a:rPr lang="en-US" sz="2800" i="1" dirty="0" smtClean="0">
                <a:sym typeface="Wingdings"/>
              </a:rPr>
              <a:t> End(</a:t>
            </a:r>
            <a:r>
              <a:rPr lang="en-US" sz="2800" i="1" dirty="0" err="1" smtClean="0">
                <a:sym typeface="Wingdings"/>
              </a:rPr>
              <a:t>i</a:t>
            </a:r>
            <a:r>
              <a:rPr lang="en-US" sz="2800" i="1" dirty="0" smtClean="0">
                <a:sym typeface="Wingdings"/>
              </a:rPr>
              <a:t>) = Begin(j)</a:t>
            </a:r>
          </a:p>
          <a:p>
            <a:pPr marL="0" indent="0">
              <a:buNone/>
            </a:pPr>
            <a:endParaRPr lang="en-US" sz="2800" i="1" dirty="0" smtClean="0">
              <a:sym typeface="Wingdings"/>
            </a:endParaRPr>
          </a:p>
          <a:p>
            <a:pPr marL="0" indent="0">
              <a:buNone/>
            </a:pPr>
            <a:endParaRPr lang="en-US" sz="2800" i="1" dirty="0" smtClean="0">
              <a:sym typeface="Wingdings"/>
            </a:endParaRPr>
          </a:p>
          <a:p>
            <a:pPr marL="0" indent="0">
              <a:buNone/>
            </a:pPr>
            <a:r>
              <a:rPr lang="en-US" sz="2800" i="1" dirty="0" smtClean="0">
                <a:sym typeface="Wingdings"/>
              </a:rPr>
              <a:t>Before(</a:t>
            </a:r>
            <a:r>
              <a:rPr lang="en-US" sz="2800" i="1" dirty="0" err="1" smtClean="0">
                <a:sym typeface="Wingdings"/>
              </a:rPr>
              <a:t>i,j</a:t>
            </a:r>
            <a:r>
              <a:rPr lang="en-US" sz="2800" i="1" dirty="0" smtClean="0">
                <a:sym typeface="Wingdings"/>
              </a:rPr>
              <a:t>)  End(</a:t>
            </a:r>
            <a:r>
              <a:rPr lang="en-US" sz="2800" i="1" dirty="0" err="1" smtClean="0">
                <a:sym typeface="Wingdings"/>
              </a:rPr>
              <a:t>i</a:t>
            </a:r>
            <a:r>
              <a:rPr lang="en-US" sz="2800" i="1" dirty="0" smtClean="0">
                <a:sym typeface="Wingdings"/>
              </a:rPr>
              <a:t>) &lt; Begin(j)</a:t>
            </a:r>
          </a:p>
          <a:p>
            <a:pPr marL="0" indent="0">
              <a:buNone/>
            </a:pPr>
            <a:r>
              <a:rPr lang="en-US" sz="2800" i="1" dirty="0">
                <a:sym typeface="Wingdings"/>
              </a:rPr>
              <a:t>After(j, </a:t>
            </a:r>
            <a:r>
              <a:rPr lang="en-US" sz="2800" i="1" dirty="0" err="1">
                <a:sym typeface="Wingdings"/>
              </a:rPr>
              <a:t>i</a:t>
            </a:r>
            <a:r>
              <a:rPr lang="en-US" sz="2800" i="1" dirty="0">
                <a:sym typeface="Wingdings"/>
              </a:rPr>
              <a:t>)  Before(</a:t>
            </a:r>
            <a:r>
              <a:rPr lang="en-US" sz="2800" i="1" dirty="0" err="1">
                <a:sym typeface="Wingdings"/>
              </a:rPr>
              <a:t>i,j</a:t>
            </a:r>
            <a:r>
              <a:rPr lang="en-US" sz="2800" i="1" dirty="0">
                <a:sym typeface="Wingdings"/>
              </a:rPr>
              <a:t>)</a:t>
            </a:r>
          </a:p>
          <a:p>
            <a:pPr marL="0" indent="0">
              <a:buNone/>
            </a:pPr>
            <a:endParaRPr lang="en-US" sz="2800" i="1" dirty="0" smtClean="0">
              <a:sym typeface="Wingdings"/>
            </a:endParaRPr>
          </a:p>
          <a:p>
            <a:pPr marL="0" indent="0">
              <a:buNone/>
            </a:pPr>
            <a:endParaRPr lang="en-US" sz="2800" i="1" dirty="0" smtClean="0">
              <a:sym typeface="Wingdings"/>
            </a:endParaRPr>
          </a:p>
          <a:p>
            <a:pPr marL="0" indent="0">
              <a:buNone/>
            </a:pPr>
            <a:endParaRPr lang="en-US" sz="2800" i="1" dirty="0">
              <a:sym typeface="Wingdings"/>
            </a:endParaRPr>
          </a:p>
        </p:txBody>
      </p:sp>
      <p:sp>
        <p:nvSpPr>
          <p:cNvPr id="4" name="Rectangle 3"/>
          <p:cNvSpPr/>
          <p:nvPr/>
        </p:nvSpPr>
        <p:spPr>
          <a:xfrm>
            <a:off x="1750196" y="2555776"/>
            <a:ext cx="1223588" cy="43370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smtClean="0"/>
              <a:t>i</a:t>
            </a:r>
            <a:endParaRPr lang="en-US" dirty="0"/>
          </a:p>
        </p:txBody>
      </p:sp>
      <p:sp>
        <p:nvSpPr>
          <p:cNvPr id="5" name="Rectangle 4"/>
          <p:cNvSpPr/>
          <p:nvPr/>
        </p:nvSpPr>
        <p:spPr>
          <a:xfrm>
            <a:off x="2989272" y="2555776"/>
            <a:ext cx="1223588" cy="433708"/>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err="1"/>
              <a:t>j</a:t>
            </a:r>
            <a:endParaRPr lang="en-US" dirty="0"/>
          </a:p>
        </p:txBody>
      </p:sp>
      <p:sp>
        <p:nvSpPr>
          <p:cNvPr id="6" name="Rectangle 5"/>
          <p:cNvSpPr/>
          <p:nvPr/>
        </p:nvSpPr>
        <p:spPr>
          <a:xfrm>
            <a:off x="1765684" y="4628881"/>
            <a:ext cx="1223588" cy="43370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smtClean="0"/>
              <a:t>i</a:t>
            </a:r>
            <a:endParaRPr lang="en-US" dirty="0"/>
          </a:p>
        </p:txBody>
      </p:sp>
      <p:sp>
        <p:nvSpPr>
          <p:cNvPr id="7" name="Rectangle 6"/>
          <p:cNvSpPr/>
          <p:nvPr/>
        </p:nvSpPr>
        <p:spPr>
          <a:xfrm>
            <a:off x="3753466" y="4628881"/>
            <a:ext cx="1223588" cy="433708"/>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err="1"/>
              <a:t>j</a:t>
            </a:r>
            <a:endParaRPr lang="en-US" dirty="0"/>
          </a:p>
        </p:txBody>
      </p:sp>
    </p:spTree>
    <p:extLst>
      <p:ext uri="{BB962C8B-B14F-4D97-AF65-F5344CB8AC3E}">
        <p14:creationId xmlns:p14="http://schemas.microsoft.com/office/powerpoint/2010/main" val="15684747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dissolv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dissolve">
                                      <p:cBhvr>
                                        <p:cTn id="29" dur="500"/>
                                        <p:tgtEl>
                                          <p:spTgt spid="6"/>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dissolve">
                                      <p:cBhvr>
                                        <p:cTn id="3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P spid="5" grpId="0" animBg="1"/>
      <p:bldP spid="6"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Constants, Functions, Predicates</a:t>
            </a:r>
          </a:p>
        </p:txBody>
      </p:sp>
      <p:sp>
        <p:nvSpPr>
          <p:cNvPr id="3" name="Content Placeholder 2"/>
          <p:cNvSpPr>
            <a:spLocks noGrp="1"/>
          </p:cNvSpPr>
          <p:nvPr>
            <p:ph idx="1"/>
          </p:nvPr>
        </p:nvSpPr>
        <p:spPr/>
        <p:txBody>
          <a:bodyPr>
            <a:normAutofit lnSpcReduction="10000"/>
          </a:bodyPr>
          <a:lstStyle/>
          <a:p>
            <a:r>
              <a:rPr lang="en-US" sz="2400" dirty="0">
                <a:solidFill>
                  <a:srgbClr val="000000"/>
                </a:solidFill>
                <a:latin typeface="Helvetica"/>
                <a:ea typeface="Helvetica"/>
                <a:cs typeface="Helvetica"/>
              </a:rPr>
              <a:t>Constant symbols, which represent individuals in the world</a:t>
            </a:r>
          </a:p>
          <a:p>
            <a:pPr lvl="1"/>
            <a:r>
              <a:rPr lang="en-US" sz="2000" dirty="0" smtClean="0">
                <a:solidFill>
                  <a:srgbClr val="000000"/>
                </a:solidFill>
                <a:latin typeface="Helvetica"/>
                <a:ea typeface="Helvetica"/>
                <a:cs typeface="Helvetica"/>
              </a:rPr>
              <a:t>Mary</a:t>
            </a:r>
            <a:endParaRPr lang="en-US" sz="2000" dirty="0">
              <a:solidFill>
                <a:srgbClr val="000000"/>
              </a:solidFill>
              <a:latin typeface="Helvetica"/>
              <a:ea typeface="Helvetica"/>
              <a:cs typeface="Helvetica"/>
            </a:endParaRPr>
          </a:p>
          <a:p>
            <a:pPr lvl="1"/>
            <a:r>
              <a:rPr lang="en-US" sz="2000" dirty="0" smtClean="0">
                <a:solidFill>
                  <a:srgbClr val="000000"/>
                </a:solidFill>
                <a:latin typeface="Helvetica"/>
                <a:ea typeface="Helvetica"/>
                <a:cs typeface="Helvetica"/>
              </a:rPr>
              <a:t>3</a:t>
            </a:r>
            <a:endParaRPr lang="en-US" sz="2000" dirty="0">
              <a:solidFill>
                <a:srgbClr val="000000"/>
              </a:solidFill>
              <a:latin typeface="Helvetica"/>
              <a:ea typeface="Helvetica"/>
              <a:cs typeface="Helvetica"/>
            </a:endParaRPr>
          </a:p>
          <a:p>
            <a:pPr lvl="1"/>
            <a:r>
              <a:rPr lang="en-US" sz="2000" dirty="0" smtClean="0">
                <a:solidFill>
                  <a:srgbClr val="000000"/>
                </a:solidFill>
                <a:latin typeface="Helvetica"/>
                <a:ea typeface="Helvetica"/>
                <a:cs typeface="Helvetica"/>
              </a:rPr>
              <a:t>Green</a:t>
            </a:r>
            <a:endParaRPr lang="en-US" sz="2000" dirty="0">
              <a:solidFill>
                <a:srgbClr val="000000"/>
              </a:solidFill>
              <a:latin typeface="Helvetica"/>
              <a:ea typeface="Helvetica"/>
              <a:cs typeface="Helvetica"/>
            </a:endParaRPr>
          </a:p>
          <a:p>
            <a:r>
              <a:rPr lang="en-US" sz="2400" dirty="0" smtClean="0">
                <a:solidFill>
                  <a:srgbClr val="000000"/>
                </a:solidFill>
                <a:latin typeface="Helvetica"/>
                <a:ea typeface="Helvetica"/>
                <a:cs typeface="Helvetica"/>
              </a:rPr>
              <a:t>Function </a:t>
            </a:r>
            <a:r>
              <a:rPr lang="en-US" sz="2400" dirty="0">
                <a:solidFill>
                  <a:srgbClr val="000000"/>
                </a:solidFill>
                <a:latin typeface="Helvetica"/>
                <a:ea typeface="Helvetica"/>
                <a:cs typeface="Helvetica"/>
              </a:rPr>
              <a:t>symbols, which map individuals to individuals</a:t>
            </a:r>
          </a:p>
          <a:p>
            <a:pPr lvl="1"/>
            <a:r>
              <a:rPr lang="en-US" sz="2000" dirty="0" smtClean="0">
                <a:solidFill>
                  <a:srgbClr val="000000"/>
                </a:solidFill>
                <a:latin typeface="Helvetica"/>
                <a:ea typeface="Helvetica"/>
                <a:cs typeface="Helvetica"/>
              </a:rPr>
              <a:t>father</a:t>
            </a:r>
            <a:r>
              <a:rPr lang="en-US" sz="2000" dirty="0">
                <a:solidFill>
                  <a:srgbClr val="000000"/>
                </a:solidFill>
                <a:latin typeface="Helvetica"/>
                <a:ea typeface="Helvetica"/>
                <a:cs typeface="Helvetica"/>
              </a:rPr>
              <a:t>-of(Mary) = John</a:t>
            </a:r>
          </a:p>
          <a:p>
            <a:pPr lvl="1"/>
            <a:r>
              <a:rPr lang="en-US" sz="2000" dirty="0" smtClean="0">
                <a:solidFill>
                  <a:srgbClr val="000000"/>
                </a:solidFill>
                <a:latin typeface="Helvetica"/>
                <a:ea typeface="Helvetica"/>
                <a:cs typeface="Helvetica"/>
              </a:rPr>
              <a:t>color</a:t>
            </a:r>
            <a:r>
              <a:rPr lang="en-US" sz="2000" dirty="0">
                <a:solidFill>
                  <a:srgbClr val="000000"/>
                </a:solidFill>
                <a:latin typeface="Helvetica"/>
                <a:ea typeface="Helvetica"/>
                <a:cs typeface="Helvetica"/>
              </a:rPr>
              <a:t>-of(Sky) = Blue</a:t>
            </a:r>
          </a:p>
          <a:p>
            <a:r>
              <a:rPr lang="en-US" sz="2400" dirty="0" smtClean="0">
                <a:solidFill>
                  <a:srgbClr val="000000"/>
                </a:solidFill>
                <a:latin typeface="Helvetica"/>
                <a:ea typeface="Helvetica"/>
                <a:cs typeface="Helvetica"/>
              </a:rPr>
              <a:t>Predicate </a:t>
            </a:r>
            <a:r>
              <a:rPr lang="en-US" sz="2400" dirty="0">
                <a:solidFill>
                  <a:srgbClr val="000000"/>
                </a:solidFill>
                <a:latin typeface="Helvetica"/>
                <a:ea typeface="Helvetica"/>
                <a:cs typeface="Helvetica"/>
              </a:rPr>
              <a:t>symbols, which map individuals to truth values</a:t>
            </a:r>
          </a:p>
          <a:p>
            <a:pPr lvl="1"/>
            <a:r>
              <a:rPr lang="en-US" sz="2000" dirty="0" smtClean="0">
                <a:solidFill>
                  <a:srgbClr val="000000"/>
                </a:solidFill>
                <a:latin typeface="Helvetica"/>
                <a:ea typeface="Helvetica"/>
                <a:cs typeface="Helvetica"/>
              </a:rPr>
              <a:t>greater</a:t>
            </a:r>
            <a:r>
              <a:rPr lang="en-US" sz="2000" dirty="0">
                <a:solidFill>
                  <a:srgbClr val="000000"/>
                </a:solidFill>
                <a:latin typeface="Helvetica"/>
                <a:ea typeface="Helvetica"/>
                <a:cs typeface="Helvetica"/>
              </a:rPr>
              <a:t>(5,3</a:t>
            </a:r>
            <a:r>
              <a:rPr lang="en-US" sz="2000" dirty="0" smtClean="0">
                <a:solidFill>
                  <a:srgbClr val="000000"/>
                </a:solidFill>
                <a:latin typeface="Helvetica"/>
                <a:ea typeface="Helvetica"/>
                <a:cs typeface="Helvetica"/>
              </a:rPr>
              <a:t>) = true</a:t>
            </a:r>
            <a:endParaRPr lang="en-US" sz="2000" dirty="0">
              <a:solidFill>
                <a:srgbClr val="000000"/>
              </a:solidFill>
              <a:latin typeface="Helvetica"/>
              <a:ea typeface="Helvetica"/>
              <a:cs typeface="Helvetica"/>
            </a:endParaRPr>
          </a:p>
          <a:p>
            <a:pPr lvl="1"/>
            <a:r>
              <a:rPr lang="en-US" sz="2000" dirty="0" smtClean="0">
                <a:solidFill>
                  <a:srgbClr val="000000"/>
                </a:solidFill>
                <a:latin typeface="Helvetica"/>
                <a:ea typeface="Helvetica"/>
                <a:cs typeface="Helvetica"/>
              </a:rPr>
              <a:t>green</a:t>
            </a:r>
            <a:r>
              <a:rPr lang="en-US" sz="2000" dirty="0">
                <a:solidFill>
                  <a:srgbClr val="000000"/>
                </a:solidFill>
                <a:latin typeface="Helvetica"/>
                <a:ea typeface="Helvetica"/>
                <a:cs typeface="Helvetica"/>
              </a:rPr>
              <a:t>(Grass</a:t>
            </a:r>
            <a:r>
              <a:rPr lang="en-US" sz="2000" dirty="0" smtClean="0">
                <a:solidFill>
                  <a:srgbClr val="000000"/>
                </a:solidFill>
                <a:latin typeface="Helvetica"/>
                <a:ea typeface="Helvetica"/>
                <a:cs typeface="Helvetica"/>
              </a:rPr>
              <a:t>) = true</a:t>
            </a:r>
            <a:endParaRPr lang="en-US" sz="2000" dirty="0">
              <a:solidFill>
                <a:srgbClr val="000000"/>
              </a:solidFill>
              <a:latin typeface="Helvetica"/>
              <a:ea typeface="Helvetica"/>
              <a:cs typeface="Helvetica"/>
            </a:endParaRPr>
          </a:p>
          <a:p>
            <a:pPr lvl="1"/>
            <a:r>
              <a:rPr lang="en-US" sz="2000" dirty="0" smtClean="0">
                <a:solidFill>
                  <a:srgbClr val="000000"/>
                </a:solidFill>
                <a:latin typeface="Helvetica"/>
                <a:ea typeface="Helvetica"/>
                <a:cs typeface="Helvetica"/>
              </a:rPr>
              <a:t>color</a:t>
            </a:r>
            <a:r>
              <a:rPr lang="en-US" sz="2000" dirty="0">
                <a:solidFill>
                  <a:srgbClr val="000000"/>
                </a:solidFill>
                <a:latin typeface="Helvetica"/>
                <a:ea typeface="Helvetica"/>
                <a:cs typeface="Helvetica"/>
              </a:rPr>
              <a:t>(Grass, Green</a:t>
            </a:r>
            <a:r>
              <a:rPr lang="en-US" sz="2000" dirty="0" smtClean="0">
                <a:solidFill>
                  <a:srgbClr val="000000"/>
                </a:solidFill>
                <a:latin typeface="Helvetica"/>
                <a:ea typeface="Helvetica"/>
                <a:cs typeface="Helvetica"/>
              </a:rPr>
              <a:t>) = true</a:t>
            </a:r>
            <a:endParaRPr lang="en-US" sz="2000" dirty="0"/>
          </a:p>
        </p:txBody>
      </p:sp>
    </p:spTree>
    <p:extLst>
      <p:ext uri="{BB962C8B-B14F-4D97-AF65-F5344CB8AC3E}">
        <p14:creationId xmlns:p14="http://schemas.microsoft.com/office/powerpoint/2010/main" val="2177314481"/>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Intervals</a:t>
            </a:r>
            <a:endParaRPr lang="en-US" dirty="0"/>
          </a:p>
        </p:txBody>
      </p:sp>
      <p:sp>
        <p:nvSpPr>
          <p:cNvPr id="3" name="Content Placeholder 2"/>
          <p:cNvSpPr>
            <a:spLocks noGrp="1"/>
          </p:cNvSpPr>
          <p:nvPr>
            <p:ph idx="1"/>
          </p:nvPr>
        </p:nvSpPr>
        <p:spPr/>
        <p:txBody>
          <a:bodyPr>
            <a:normAutofit/>
          </a:bodyPr>
          <a:lstStyle/>
          <a:p>
            <a:pPr marL="0" indent="0">
              <a:buNone/>
            </a:pPr>
            <a:r>
              <a:rPr lang="en-US" sz="2800" i="1" dirty="0" smtClean="0">
                <a:sym typeface="Wingdings"/>
              </a:rPr>
              <a:t>During(</a:t>
            </a:r>
            <a:r>
              <a:rPr lang="en-US" sz="2800" i="1" dirty="0" err="1" smtClean="0">
                <a:sym typeface="Wingdings"/>
              </a:rPr>
              <a:t>i</a:t>
            </a:r>
            <a:r>
              <a:rPr lang="en-US" sz="2800" i="1" dirty="0" smtClean="0">
                <a:sym typeface="Wingdings"/>
              </a:rPr>
              <a:t>, j)  Begin(j) &lt; Begin(</a:t>
            </a:r>
            <a:r>
              <a:rPr lang="en-US" sz="2800" i="1" dirty="0" err="1" smtClean="0">
                <a:sym typeface="Wingdings"/>
              </a:rPr>
              <a:t>i</a:t>
            </a:r>
            <a:r>
              <a:rPr lang="en-US" sz="2800" i="1" dirty="0" smtClean="0">
                <a:sym typeface="Wingdings"/>
              </a:rPr>
              <a:t>) &lt; End(</a:t>
            </a:r>
            <a:r>
              <a:rPr lang="en-US" sz="2800" i="1" dirty="0" err="1" smtClean="0">
                <a:sym typeface="Wingdings"/>
              </a:rPr>
              <a:t>i</a:t>
            </a:r>
            <a:r>
              <a:rPr lang="en-US" sz="2800" i="1" dirty="0" smtClean="0">
                <a:sym typeface="Wingdings"/>
              </a:rPr>
              <a:t>) &lt; End(j)</a:t>
            </a:r>
          </a:p>
          <a:p>
            <a:pPr marL="0" indent="0">
              <a:buNone/>
            </a:pPr>
            <a:endParaRPr lang="en-US" sz="2800" i="1" dirty="0" smtClean="0">
              <a:sym typeface="Wingdings"/>
            </a:endParaRPr>
          </a:p>
          <a:p>
            <a:pPr marL="0" indent="0">
              <a:buNone/>
            </a:pPr>
            <a:endParaRPr lang="en-US" sz="2800" i="1" dirty="0">
              <a:sym typeface="Wingdings"/>
            </a:endParaRPr>
          </a:p>
          <a:p>
            <a:pPr marL="0" indent="0">
              <a:buNone/>
            </a:pPr>
            <a:endParaRPr lang="en-US" sz="2800" i="1" dirty="0" smtClean="0">
              <a:sym typeface="Wingdings"/>
            </a:endParaRPr>
          </a:p>
          <a:p>
            <a:pPr marL="0" indent="0">
              <a:buNone/>
            </a:pPr>
            <a:r>
              <a:rPr lang="en-US" sz="2800" i="1" dirty="0" smtClean="0">
                <a:sym typeface="Wingdings"/>
              </a:rPr>
              <a:t>Overlap(</a:t>
            </a:r>
            <a:r>
              <a:rPr lang="en-US" sz="2800" i="1" dirty="0" err="1" smtClean="0">
                <a:sym typeface="Wingdings"/>
              </a:rPr>
              <a:t>i</a:t>
            </a:r>
            <a:r>
              <a:rPr lang="en-US" sz="2800" i="1" dirty="0" smtClean="0">
                <a:sym typeface="Wingdings"/>
              </a:rPr>
              <a:t>, j)  Begin(</a:t>
            </a:r>
            <a:r>
              <a:rPr lang="en-US" sz="2800" i="1" dirty="0" err="1" smtClean="0">
                <a:sym typeface="Wingdings"/>
              </a:rPr>
              <a:t>i</a:t>
            </a:r>
            <a:r>
              <a:rPr lang="en-US" sz="2800" i="1" dirty="0" smtClean="0">
                <a:sym typeface="Wingdings"/>
              </a:rPr>
              <a:t>) &lt;Begin(j) &lt; End</a:t>
            </a:r>
            <a:r>
              <a:rPr lang="en-US" sz="2800" i="1" dirty="0">
                <a:sym typeface="Wingdings"/>
              </a:rPr>
              <a:t>(</a:t>
            </a:r>
            <a:r>
              <a:rPr lang="en-US" sz="2800" i="1" dirty="0" err="1">
                <a:sym typeface="Wingdings"/>
              </a:rPr>
              <a:t>i</a:t>
            </a:r>
            <a:r>
              <a:rPr lang="en-US" sz="2800" i="1" dirty="0">
                <a:sym typeface="Wingdings"/>
              </a:rPr>
              <a:t>) &lt; End(j</a:t>
            </a:r>
            <a:r>
              <a:rPr lang="en-US" sz="2800" i="1" dirty="0" smtClean="0">
                <a:sym typeface="Wingdings"/>
              </a:rPr>
              <a:t>)</a:t>
            </a:r>
          </a:p>
        </p:txBody>
      </p:sp>
      <p:sp>
        <p:nvSpPr>
          <p:cNvPr id="4" name="Rectangle 3"/>
          <p:cNvSpPr/>
          <p:nvPr/>
        </p:nvSpPr>
        <p:spPr>
          <a:xfrm>
            <a:off x="1750196" y="2168538"/>
            <a:ext cx="1223588" cy="43370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smtClean="0"/>
              <a:t>i</a:t>
            </a:r>
            <a:endParaRPr lang="en-US" dirty="0"/>
          </a:p>
        </p:txBody>
      </p:sp>
      <p:sp>
        <p:nvSpPr>
          <p:cNvPr id="5" name="Rectangle 4"/>
          <p:cNvSpPr/>
          <p:nvPr/>
        </p:nvSpPr>
        <p:spPr>
          <a:xfrm>
            <a:off x="1471403" y="2726159"/>
            <a:ext cx="2121920" cy="433708"/>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err="1"/>
              <a:t>j</a:t>
            </a:r>
            <a:endParaRPr lang="en-US" dirty="0"/>
          </a:p>
        </p:txBody>
      </p:sp>
      <p:sp>
        <p:nvSpPr>
          <p:cNvPr id="6" name="Rectangle 5"/>
          <p:cNvSpPr/>
          <p:nvPr/>
        </p:nvSpPr>
        <p:spPr>
          <a:xfrm>
            <a:off x="1471403" y="4473985"/>
            <a:ext cx="1223588" cy="43370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smtClean="0"/>
              <a:t>i</a:t>
            </a:r>
            <a:endParaRPr lang="en-US" dirty="0"/>
          </a:p>
        </p:txBody>
      </p:sp>
      <p:sp>
        <p:nvSpPr>
          <p:cNvPr id="7" name="Rectangle 6"/>
          <p:cNvSpPr/>
          <p:nvPr/>
        </p:nvSpPr>
        <p:spPr>
          <a:xfrm>
            <a:off x="1750196" y="5031606"/>
            <a:ext cx="2121920" cy="433708"/>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err="1"/>
              <a:t>j</a:t>
            </a:r>
            <a:endParaRPr lang="en-US" dirty="0"/>
          </a:p>
        </p:txBody>
      </p:sp>
    </p:spTree>
    <p:extLst>
      <p:ext uri="{BB962C8B-B14F-4D97-AF65-F5344CB8AC3E}">
        <p14:creationId xmlns:p14="http://schemas.microsoft.com/office/powerpoint/2010/main" val="140119056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dissolve">
                                      <p:cBhvr>
                                        <p:cTn id="11" dur="500"/>
                                        <p:tgtEl>
                                          <p:spTgt spid="4"/>
                                        </p:tgtEl>
                                      </p:cBhvr>
                                    </p:animEffect>
                                  </p:childTnLst>
                                </p:cTn>
                              </p:par>
                              <p:par>
                                <p:cTn id="12" presetID="9"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dissolv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dissolve">
                                      <p:cBhvr>
                                        <p:cTn id="23" dur="500"/>
                                        <p:tgtEl>
                                          <p:spTgt spid="6"/>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dissolve">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P spid="6" grpId="0" animBg="1"/>
      <p:bldP spid="7"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Intervals</a:t>
            </a:r>
            <a:endParaRPr lang="en-US" dirty="0"/>
          </a:p>
        </p:txBody>
      </p:sp>
      <p:sp>
        <p:nvSpPr>
          <p:cNvPr id="3" name="Content Placeholder 2"/>
          <p:cNvSpPr>
            <a:spLocks noGrp="1"/>
          </p:cNvSpPr>
          <p:nvPr>
            <p:ph idx="1"/>
          </p:nvPr>
        </p:nvSpPr>
        <p:spPr/>
        <p:txBody>
          <a:bodyPr>
            <a:normAutofit/>
          </a:bodyPr>
          <a:lstStyle/>
          <a:p>
            <a:pPr marL="0" indent="0">
              <a:buNone/>
            </a:pPr>
            <a:r>
              <a:rPr lang="en-US" sz="2800" i="1" dirty="0" smtClean="0">
                <a:sym typeface="Wingdings"/>
              </a:rPr>
              <a:t>Begins(</a:t>
            </a:r>
            <a:r>
              <a:rPr lang="en-US" sz="2800" i="1" dirty="0" err="1" smtClean="0">
                <a:sym typeface="Wingdings"/>
              </a:rPr>
              <a:t>i</a:t>
            </a:r>
            <a:r>
              <a:rPr lang="en-US" sz="2800" i="1" dirty="0" smtClean="0">
                <a:sym typeface="Wingdings"/>
              </a:rPr>
              <a:t>, j)  Begin(</a:t>
            </a:r>
            <a:r>
              <a:rPr lang="en-US" sz="2800" i="1" dirty="0" err="1" smtClean="0">
                <a:sym typeface="Wingdings"/>
              </a:rPr>
              <a:t>i</a:t>
            </a:r>
            <a:r>
              <a:rPr lang="en-US" sz="2800" i="1" dirty="0" smtClean="0">
                <a:sym typeface="Wingdings"/>
              </a:rPr>
              <a:t>) = Begin(j)</a:t>
            </a:r>
          </a:p>
          <a:p>
            <a:pPr marL="0" indent="0">
              <a:buNone/>
            </a:pPr>
            <a:endParaRPr lang="en-US" sz="2800" i="1" dirty="0">
              <a:sym typeface="Wingdings"/>
            </a:endParaRPr>
          </a:p>
          <a:p>
            <a:pPr marL="0" indent="0">
              <a:buNone/>
            </a:pPr>
            <a:endParaRPr lang="en-US" sz="2800" i="1" dirty="0" smtClean="0"/>
          </a:p>
          <a:p>
            <a:pPr marL="0" indent="0">
              <a:buNone/>
            </a:pPr>
            <a:r>
              <a:rPr lang="en-US" sz="2800" i="1" dirty="0" smtClean="0"/>
              <a:t>Finishes(</a:t>
            </a:r>
            <a:r>
              <a:rPr lang="en-US" sz="2800" i="1" dirty="0" err="1" smtClean="0"/>
              <a:t>i</a:t>
            </a:r>
            <a:r>
              <a:rPr lang="en-US" sz="2800" i="1" dirty="0" smtClean="0"/>
              <a:t>, j) </a:t>
            </a:r>
            <a:r>
              <a:rPr lang="en-US" sz="2800" i="1" dirty="0" smtClean="0">
                <a:sym typeface="Wingdings"/>
              </a:rPr>
              <a:t> End(</a:t>
            </a:r>
            <a:r>
              <a:rPr lang="en-US" sz="2800" i="1" dirty="0" err="1" smtClean="0">
                <a:sym typeface="Wingdings"/>
              </a:rPr>
              <a:t>i</a:t>
            </a:r>
            <a:r>
              <a:rPr lang="en-US" sz="2800" i="1" dirty="0" smtClean="0">
                <a:sym typeface="Wingdings"/>
              </a:rPr>
              <a:t>) = End(j)</a:t>
            </a:r>
          </a:p>
          <a:p>
            <a:pPr marL="0" indent="0">
              <a:buNone/>
            </a:pPr>
            <a:endParaRPr lang="en-US" sz="2800" i="1" dirty="0" smtClean="0">
              <a:sym typeface="Wingdings"/>
            </a:endParaRPr>
          </a:p>
          <a:p>
            <a:pPr marL="0" indent="0">
              <a:buNone/>
            </a:pPr>
            <a:endParaRPr lang="en-US" sz="2800" i="1" dirty="0">
              <a:sym typeface="Wingdings"/>
            </a:endParaRPr>
          </a:p>
          <a:p>
            <a:pPr marL="0" indent="0">
              <a:buNone/>
            </a:pPr>
            <a:r>
              <a:rPr lang="en-US" sz="2800" i="1" dirty="0" smtClean="0">
                <a:sym typeface="Wingdings"/>
              </a:rPr>
              <a:t>Equals(</a:t>
            </a:r>
            <a:r>
              <a:rPr lang="en-US" sz="2800" i="1" dirty="0" err="1" smtClean="0">
                <a:sym typeface="Wingdings"/>
              </a:rPr>
              <a:t>i</a:t>
            </a:r>
            <a:r>
              <a:rPr lang="en-US" sz="2800" i="1" dirty="0" smtClean="0">
                <a:sym typeface="Wingdings"/>
              </a:rPr>
              <a:t>, j)  Begin(</a:t>
            </a:r>
            <a:r>
              <a:rPr lang="en-US" sz="2800" i="1" dirty="0" err="1" smtClean="0">
                <a:sym typeface="Wingdings"/>
              </a:rPr>
              <a:t>i</a:t>
            </a:r>
            <a:r>
              <a:rPr lang="en-US" sz="2800" i="1" dirty="0" smtClean="0">
                <a:sym typeface="Wingdings"/>
              </a:rPr>
              <a:t>) = Begin(j) ^ End(</a:t>
            </a:r>
            <a:r>
              <a:rPr lang="en-US" sz="2800" i="1" dirty="0" err="1" smtClean="0">
                <a:sym typeface="Wingdings"/>
              </a:rPr>
              <a:t>i</a:t>
            </a:r>
            <a:r>
              <a:rPr lang="en-US" sz="2800" i="1" dirty="0" smtClean="0">
                <a:sym typeface="Wingdings"/>
              </a:rPr>
              <a:t>) = End(j)</a:t>
            </a:r>
            <a:endParaRPr lang="en-US" sz="2800" i="1" dirty="0"/>
          </a:p>
        </p:txBody>
      </p:sp>
      <p:sp>
        <p:nvSpPr>
          <p:cNvPr id="4" name="Rectangle 3"/>
          <p:cNvSpPr/>
          <p:nvPr/>
        </p:nvSpPr>
        <p:spPr>
          <a:xfrm>
            <a:off x="1750196" y="2137558"/>
            <a:ext cx="1223588" cy="43370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smtClean="0"/>
              <a:t>i</a:t>
            </a:r>
            <a:endParaRPr lang="en-US" dirty="0"/>
          </a:p>
        </p:txBody>
      </p:sp>
      <p:sp>
        <p:nvSpPr>
          <p:cNvPr id="5" name="Rectangle 4"/>
          <p:cNvSpPr/>
          <p:nvPr/>
        </p:nvSpPr>
        <p:spPr>
          <a:xfrm>
            <a:off x="1750196" y="2679689"/>
            <a:ext cx="2121920" cy="433708"/>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err="1"/>
              <a:t>j</a:t>
            </a:r>
            <a:endParaRPr lang="en-US" dirty="0"/>
          </a:p>
        </p:txBody>
      </p:sp>
      <p:sp>
        <p:nvSpPr>
          <p:cNvPr id="6" name="Rectangle 5"/>
          <p:cNvSpPr/>
          <p:nvPr/>
        </p:nvSpPr>
        <p:spPr>
          <a:xfrm>
            <a:off x="1750196" y="4226149"/>
            <a:ext cx="2121920" cy="433708"/>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err="1"/>
              <a:t>j</a:t>
            </a:r>
            <a:endParaRPr lang="en-US" dirty="0"/>
          </a:p>
        </p:txBody>
      </p:sp>
      <p:sp>
        <p:nvSpPr>
          <p:cNvPr id="7" name="Rectangle 6"/>
          <p:cNvSpPr/>
          <p:nvPr/>
        </p:nvSpPr>
        <p:spPr>
          <a:xfrm>
            <a:off x="2648528" y="3668529"/>
            <a:ext cx="1223588" cy="43370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smtClean="0"/>
              <a:t>i</a:t>
            </a:r>
            <a:endParaRPr lang="en-US" dirty="0"/>
          </a:p>
        </p:txBody>
      </p:sp>
      <p:sp>
        <p:nvSpPr>
          <p:cNvPr id="8" name="Rectangle 7"/>
          <p:cNvSpPr/>
          <p:nvPr/>
        </p:nvSpPr>
        <p:spPr>
          <a:xfrm>
            <a:off x="2036734" y="5294931"/>
            <a:ext cx="1223588" cy="43370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err="1" smtClean="0"/>
              <a:t>i</a:t>
            </a:r>
            <a:endParaRPr lang="en-US" dirty="0"/>
          </a:p>
        </p:txBody>
      </p:sp>
      <p:sp>
        <p:nvSpPr>
          <p:cNvPr id="9" name="Rectangle 8"/>
          <p:cNvSpPr/>
          <p:nvPr/>
        </p:nvSpPr>
        <p:spPr>
          <a:xfrm>
            <a:off x="2036734" y="5878329"/>
            <a:ext cx="1223588" cy="433708"/>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err="1"/>
              <a:t>j</a:t>
            </a:r>
            <a:endParaRPr lang="en-US" dirty="0"/>
          </a:p>
        </p:txBody>
      </p:sp>
    </p:spTree>
    <p:extLst>
      <p:ext uri="{BB962C8B-B14F-4D97-AF65-F5344CB8AC3E}">
        <p14:creationId xmlns:p14="http://schemas.microsoft.com/office/powerpoint/2010/main" val="427076020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dissolv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dissolve">
                                      <p:cBhvr>
                                        <p:cTn id="25" dur="500"/>
                                        <p:tgtEl>
                                          <p:spTgt spid="7"/>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dissolve">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dissolve">
                                      <p:cBhvr>
                                        <p:cTn id="37" dur="500"/>
                                        <p:tgtEl>
                                          <p:spTgt spid="8"/>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dissolve">
                                      <p:cBhvr>
                                        <p:cTn id="4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P spid="6" grpId="0" animBg="1"/>
      <p:bldP spid="7" grpId="0" animBg="1"/>
      <p:bldP spid="8" grpId="0" animBg="1"/>
      <p:bldP spid="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Real World Application</a:t>
            </a:r>
            <a:endParaRPr lang="en-US" dirty="0"/>
          </a:p>
        </p:txBody>
      </p:sp>
      <p:sp>
        <p:nvSpPr>
          <p:cNvPr id="3" name="Content Placeholder 2"/>
          <p:cNvSpPr>
            <a:spLocks noGrp="1"/>
          </p:cNvSpPr>
          <p:nvPr>
            <p:ph idx="1"/>
          </p:nvPr>
        </p:nvSpPr>
        <p:spPr>
          <a:xfrm>
            <a:off x="457200" y="1417638"/>
            <a:ext cx="8229600" cy="4708525"/>
          </a:xfrm>
        </p:spPr>
        <p:txBody>
          <a:bodyPr/>
          <a:lstStyle/>
          <a:p>
            <a:pPr marL="0" indent="0">
              <a:buNone/>
            </a:pPr>
            <a:r>
              <a:rPr lang="en-US" dirty="0" smtClean="0"/>
              <a:t>What if we can develop a system that can cure cancer after reading millions of research papers?</a:t>
            </a:r>
            <a:endParaRPr lang="en-US" dirty="0"/>
          </a:p>
        </p:txBody>
      </p:sp>
      <p:sp>
        <p:nvSpPr>
          <p:cNvPr id="4" name="TextBox 3"/>
          <p:cNvSpPr txBox="1"/>
          <p:nvPr/>
        </p:nvSpPr>
        <p:spPr>
          <a:xfrm>
            <a:off x="955896" y="2476340"/>
            <a:ext cx="3886200" cy="2954655"/>
          </a:xfrm>
          <a:prstGeom prst="rect">
            <a:avLst/>
          </a:prstGeom>
          <a:noFill/>
          <a:ln>
            <a:solidFill>
              <a:srgbClr val="0070C0"/>
            </a:solidFill>
          </a:ln>
        </p:spPr>
        <p:txBody>
          <a:bodyPr wrap="square" rtlCol="0">
            <a:spAutoFit/>
          </a:bodyPr>
          <a:lstStyle/>
          <a:p>
            <a:pPr algn="ctr">
              <a:buNone/>
            </a:pPr>
            <a:r>
              <a:rPr lang="en-US" i="1" dirty="0" smtClean="0">
                <a:solidFill>
                  <a:srgbClr val="0070C0"/>
                </a:solidFill>
              </a:rPr>
              <a:t>XPD appears to be degraded in wild-type embryos </a:t>
            </a:r>
          </a:p>
          <a:p>
            <a:pPr algn="ctr">
              <a:buNone/>
            </a:pPr>
            <a:r>
              <a:rPr lang="en-US" sz="2000" b="1" i="1" u="sng" dirty="0" smtClean="0">
                <a:solidFill>
                  <a:srgbClr val="C00000"/>
                </a:solidFill>
              </a:rPr>
              <a:t>between</a:t>
            </a:r>
            <a:r>
              <a:rPr lang="en-US" sz="2000" b="1" i="1" dirty="0" smtClean="0"/>
              <a:t> </a:t>
            </a:r>
          </a:p>
          <a:p>
            <a:pPr algn="ctr">
              <a:buNone/>
            </a:pPr>
            <a:r>
              <a:rPr lang="en-US" i="1" dirty="0" smtClean="0">
                <a:solidFill>
                  <a:srgbClr val="0070C0"/>
                </a:solidFill>
              </a:rPr>
              <a:t>prophase </a:t>
            </a:r>
            <a:r>
              <a:rPr lang="en-US" i="1" dirty="0" smtClean="0"/>
              <a:t>and</a:t>
            </a:r>
            <a:r>
              <a:rPr lang="en-US" i="1" dirty="0" smtClean="0">
                <a:solidFill>
                  <a:srgbClr val="0070C0"/>
                </a:solidFill>
              </a:rPr>
              <a:t> metaphase of the first cell division </a:t>
            </a:r>
          </a:p>
          <a:p>
            <a:pPr algn="ctr">
              <a:buNone/>
            </a:pPr>
            <a:r>
              <a:rPr lang="en-US" sz="2000" b="1" i="1" u="sng" dirty="0" smtClean="0">
                <a:solidFill>
                  <a:srgbClr val="C00000"/>
                </a:solidFill>
              </a:rPr>
              <a:t>after</a:t>
            </a:r>
            <a:r>
              <a:rPr lang="en-US" sz="2000" b="1" i="1" dirty="0" smtClean="0"/>
              <a:t> </a:t>
            </a:r>
          </a:p>
          <a:p>
            <a:pPr algn="ctr">
              <a:buNone/>
            </a:pPr>
            <a:r>
              <a:rPr lang="en-US" i="1" dirty="0" smtClean="0">
                <a:solidFill>
                  <a:srgbClr val="0070C0"/>
                </a:solidFill>
              </a:rPr>
              <a:t>the onset of zygotic gene expression, </a:t>
            </a:r>
          </a:p>
          <a:p>
            <a:pPr algn="ctr">
              <a:buNone/>
            </a:pPr>
            <a:r>
              <a:rPr lang="en-US" sz="2000" b="1" i="1" u="sng" dirty="0" smtClean="0">
                <a:solidFill>
                  <a:srgbClr val="C00000"/>
                </a:solidFill>
              </a:rPr>
              <a:t>which coincides with</a:t>
            </a:r>
            <a:r>
              <a:rPr lang="en-US" sz="2000" b="1" i="1" dirty="0" smtClean="0">
                <a:solidFill>
                  <a:srgbClr val="C00000"/>
                </a:solidFill>
              </a:rPr>
              <a:t> </a:t>
            </a:r>
          </a:p>
          <a:p>
            <a:pPr algn="ctr">
              <a:buNone/>
            </a:pPr>
            <a:r>
              <a:rPr lang="en-US" i="1" dirty="0" smtClean="0">
                <a:solidFill>
                  <a:srgbClr val="0070C0"/>
                </a:solidFill>
              </a:rPr>
              <a:t>a redistribution of CDK7 from the cytoplasm to the nucleus</a:t>
            </a:r>
            <a:r>
              <a:rPr lang="en-US" i="1" dirty="0" smtClean="0"/>
              <a:t>.</a:t>
            </a:r>
          </a:p>
        </p:txBody>
      </p:sp>
      <p:sp>
        <p:nvSpPr>
          <p:cNvPr id="5" name="TextBox 4"/>
          <p:cNvSpPr txBox="1"/>
          <p:nvPr/>
        </p:nvSpPr>
        <p:spPr>
          <a:xfrm>
            <a:off x="5334000" y="2766175"/>
            <a:ext cx="2743200" cy="2400657"/>
          </a:xfrm>
          <a:prstGeom prst="rect">
            <a:avLst/>
          </a:prstGeom>
          <a:noFill/>
          <a:ln>
            <a:solidFill>
              <a:srgbClr val="0070C0"/>
            </a:solidFill>
          </a:ln>
        </p:spPr>
        <p:txBody>
          <a:bodyPr wrap="square" rtlCol="0">
            <a:spAutoFit/>
          </a:bodyPr>
          <a:lstStyle/>
          <a:p>
            <a:pPr algn="ctr"/>
            <a:r>
              <a:rPr lang="en-US" i="1" dirty="0" smtClean="0">
                <a:solidFill>
                  <a:srgbClr val="0070C0"/>
                </a:solidFill>
              </a:rPr>
              <a:t>A</a:t>
            </a:r>
            <a:endParaRPr lang="en-US" i="1" dirty="0" smtClean="0"/>
          </a:p>
          <a:p>
            <a:pPr algn="ctr"/>
            <a:r>
              <a:rPr lang="en-US" sz="2000" b="1" i="1" u="sng" dirty="0" smtClean="0">
                <a:solidFill>
                  <a:srgbClr val="C00000"/>
                </a:solidFill>
              </a:rPr>
              <a:t>between</a:t>
            </a:r>
            <a:r>
              <a:rPr lang="en-US" sz="2000" b="1" i="1" dirty="0" smtClean="0"/>
              <a:t> </a:t>
            </a:r>
          </a:p>
          <a:p>
            <a:pPr algn="ctr"/>
            <a:r>
              <a:rPr lang="en-US" i="1" dirty="0" smtClean="0">
                <a:solidFill>
                  <a:srgbClr val="0070C0"/>
                </a:solidFill>
              </a:rPr>
              <a:t>B</a:t>
            </a:r>
            <a:r>
              <a:rPr lang="en-US" i="1" dirty="0" smtClean="0"/>
              <a:t> and </a:t>
            </a:r>
            <a:r>
              <a:rPr lang="en-US" i="1" dirty="0" smtClean="0">
                <a:solidFill>
                  <a:srgbClr val="0070C0"/>
                </a:solidFill>
              </a:rPr>
              <a:t>C</a:t>
            </a:r>
            <a:r>
              <a:rPr lang="en-US" i="1" dirty="0" smtClean="0"/>
              <a:t> </a:t>
            </a:r>
          </a:p>
          <a:p>
            <a:pPr algn="ctr"/>
            <a:r>
              <a:rPr lang="en-US" sz="2000" b="1" i="1" u="sng" dirty="0" smtClean="0">
                <a:solidFill>
                  <a:srgbClr val="C00000"/>
                </a:solidFill>
              </a:rPr>
              <a:t>after</a:t>
            </a:r>
            <a:r>
              <a:rPr lang="en-US" sz="2000" b="1" i="1" dirty="0" smtClean="0"/>
              <a:t> </a:t>
            </a:r>
          </a:p>
          <a:p>
            <a:pPr algn="ctr"/>
            <a:r>
              <a:rPr lang="en-US" i="1" dirty="0" smtClean="0">
                <a:solidFill>
                  <a:srgbClr val="0070C0"/>
                </a:solidFill>
              </a:rPr>
              <a:t>D</a:t>
            </a:r>
            <a:r>
              <a:rPr lang="en-US" i="1" dirty="0" smtClean="0"/>
              <a:t> </a:t>
            </a:r>
          </a:p>
          <a:p>
            <a:pPr algn="ctr"/>
            <a:r>
              <a:rPr lang="en-US" sz="2000" b="1" i="1" u="sng" dirty="0" smtClean="0">
                <a:solidFill>
                  <a:srgbClr val="C00000"/>
                </a:solidFill>
              </a:rPr>
              <a:t>which coincides with </a:t>
            </a:r>
          </a:p>
          <a:p>
            <a:pPr algn="ctr"/>
            <a:r>
              <a:rPr lang="en-US" i="1" dirty="0" smtClean="0">
                <a:solidFill>
                  <a:srgbClr val="0070C0"/>
                </a:solidFill>
              </a:rPr>
              <a:t>E</a:t>
            </a:r>
            <a:r>
              <a:rPr lang="en-US" i="1" dirty="0" smtClean="0"/>
              <a:t>.</a:t>
            </a:r>
          </a:p>
          <a:p>
            <a:endParaRPr lang="en-US" dirty="0"/>
          </a:p>
        </p:txBody>
      </p:sp>
      <p:sp>
        <p:nvSpPr>
          <p:cNvPr id="6" name="Rounded Rectangle 5"/>
          <p:cNvSpPr/>
          <p:nvPr/>
        </p:nvSpPr>
        <p:spPr>
          <a:xfrm>
            <a:off x="3505195" y="5638815"/>
            <a:ext cx="2660110" cy="858980"/>
          </a:xfrm>
          <a:prstGeom prst="roundRect">
            <a:avLst/>
          </a:prstGeom>
          <a:solidFill>
            <a:schemeClr val="accent6">
              <a:lumMod val="40000"/>
              <a:lumOff val="6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3803105" y="5638815"/>
            <a:ext cx="2362200" cy="369332"/>
          </a:xfrm>
          <a:prstGeom prst="rect">
            <a:avLst/>
          </a:prstGeom>
          <a:noFill/>
        </p:spPr>
        <p:txBody>
          <a:bodyPr wrap="square" rtlCol="0">
            <a:spAutoFit/>
          </a:bodyPr>
          <a:lstStyle/>
          <a:p>
            <a:r>
              <a:rPr lang="en-US" dirty="0" smtClean="0"/>
              <a:t>B	         A	          C</a:t>
            </a:r>
            <a:endParaRPr lang="en-US" dirty="0"/>
          </a:p>
        </p:txBody>
      </p:sp>
      <p:sp>
        <p:nvSpPr>
          <p:cNvPr id="8" name="TextBox 7"/>
          <p:cNvSpPr txBox="1"/>
          <p:nvPr/>
        </p:nvSpPr>
        <p:spPr>
          <a:xfrm>
            <a:off x="4717475" y="6172215"/>
            <a:ext cx="1039095" cy="369332"/>
          </a:xfrm>
          <a:prstGeom prst="rect">
            <a:avLst/>
          </a:prstGeom>
          <a:noFill/>
        </p:spPr>
        <p:txBody>
          <a:bodyPr wrap="square" rtlCol="0">
            <a:spAutoFit/>
          </a:bodyPr>
          <a:lstStyle/>
          <a:p>
            <a:r>
              <a:rPr lang="en-US" dirty="0" smtClean="0"/>
              <a:t>D = E</a:t>
            </a:r>
            <a:endParaRPr lang="en-US" dirty="0"/>
          </a:p>
        </p:txBody>
      </p:sp>
      <p:cxnSp>
        <p:nvCxnSpPr>
          <p:cNvPr id="9" name="Straight Arrow Connector 8"/>
          <p:cNvCxnSpPr/>
          <p:nvPr/>
        </p:nvCxnSpPr>
        <p:spPr>
          <a:xfrm>
            <a:off x="4107905" y="5791215"/>
            <a:ext cx="685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5080215" y="5792803"/>
            <a:ext cx="62789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rot="5400000" flipH="1" flipV="1">
            <a:off x="4731330" y="6047525"/>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4022762"/>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 and Causality</a:t>
            </a:r>
            <a:endParaRPr lang="en-US" dirty="0"/>
          </a:p>
        </p:txBody>
      </p:sp>
      <p:sp>
        <p:nvSpPr>
          <p:cNvPr id="6" name="Content Placeholder 5"/>
          <p:cNvSpPr>
            <a:spLocks noGrp="1"/>
          </p:cNvSpPr>
          <p:nvPr>
            <p:ph idx="1"/>
          </p:nvPr>
        </p:nvSpPr>
        <p:spPr/>
        <p:txBody>
          <a:bodyPr>
            <a:normAutofit/>
          </a:bodyPr>
          <a:lstStyle/>
          <a:p>
            <a:pPr marL="0" indent="0">
              <a:buNone/>
            </a:pPr>
            <a:r>
              <a:rPr lang="en-US" sz="2800" dirty="0" smtClean="0"/>
              <a:t>We can capture knowledge from written language in real time using logic based axioms</a:t>
            </a:r>
            <a:endParaRPr lang="en-US" sz="2800" dirty="0"/>
          </a:p>
        </p:txBody>
      </p:sp>
      <p:graphicFrame>
        <p:nvGraphicFramePr>
          <p:cNvPr id="4" name="Table 3"/>
          <p:cNvGraphicFramePr>
            <a:graphicFrameLocks noGrp="1"/>
          </p:cNvGraphicFramePr>
          <p:nvPr>
            <p:extLst>
              <p:ext uri="{D42A27DB-BD31-4B8C-83A1-F6EECF244321}">
                <p14:modId xmlns:p14="http://schemas.microsoft.com/office/powerpoint/2010/main" val="3049018811"/>
              </p:ext>
            </p:extLst>
          </p:nvPr>
        </p:nvGraphicFramePr>
        <p:xfrm>
          <a:off x="381000" y="2852875"/>
          <a:ext cx="8458199" cy="3230880"/>
        </p:xfrm>
        <a:graphic>
          <a:graphicData uri="http://schemas.openxmlformats.org/drawingml/2006/table">
            <a:tbl>
              <a:tblPr firstRow="1" bandRow="1">
                <a:tableStyleId>{5940675A-B579-460E-94D1-54222C63F5DA}</a:tableStyleId>
              </a:tblPr>
              <a:tblGrid>
                <a:gridCol w="558561"/>
                <a:gridCol w="7899638"/>
              </a:tblGrid>
              <a:tr h="1752600">
                <a:tc>
                  <a:txBody>
                    <a:bodyPr/>
                    <a:lstStyle/>
                    <a:p>
                      <a:endParaRPr lang="en-US" sz="2000" dirty="0" smtClean="0"/>
                    </a:p>
                    <a:p>
                      <a:r>
                        <a:rPr lang="en-US" sz="2000" dirty="0" smtClean="0"/>
                        <a:t>1</a:t>
                      </a:r>
                    </a:p>
                    <a:p>
                      <a:r>
                        <a:rPr lang="en-US" sz="2000" dirty="0" smtClean="0"/>
                        <a:t>2</a:t>
                      </a:r>
                    </a:p>
                    <a:p>
                      <a:r>
                        <a:rPr lang="en-US" sz="2000" dirty="0" smtClean="0"/>
                        <a:t>3</a:t>
                      </a:r>
                    </a:p>
                    <a:p>
                      <a:r>
                        <a:rPr lang="en-US" sz="2000" dirty="0" smtClean="0"/>
                        <a:t>4</a:t>
                      </a:r>
                    </a:p>
                    <a:p>
                      <a:r>
                        <a:rPr lang="en-US" sz="2000" dirty="0" smtClean="0"/>
                        <a:t>5</a:t>
                      </a:r>
                    </a:p>
                  </a:txBody>
                  <a:tcPr/>
                </a:tc>
                <a:tc>
                  <a:txBody>
                    <a:bodyPr/>
                    <a:lstStyle/>
                    <a:p>
                      <a:r>
                        <a:rPr lang="en-US" b="1" dirty="0" smtClean="0"/>
                        <a:t>Causal Axioms</a:t>
                      </a:r>
                    </a:p>
                    <a:p>
                      <a:pPr marL="0" marR="0" indent="0" algn="l" defTabSz="457200" rtl="0" eaLnBrk="1" fontAlgn="auto" latinLnBrk="0" hangingPunct="1">
                        <a:lnSpc>
                          <a:spcPct val="100000"/>
                        </a:lnSpc>
                        <a:spcBef>
                          <a:spcPts val="0"/>
                        </a:spcBef>
                        <a:spcAft>
                          <a:spcPts val="0"/>
                        </a:spcAft>
                        <a:buClrTx/>
                        <a:buSzTx/>
                        <a:buFontTx/>
                        <a:buNone/>
                        <a:tabLst/>
                        <a:defRPr/>
                      </a:pPr>
                      <a:r>
                        <a:rPr lang="en-US" sz="2000" b="1" u="sng" dirty="0" smtClean="0">
                          <a:sym typeface="Symbol"/>
                        </a:rPr>
                        <a:t>in</a:t>
                      </a:r>
                      <a:r>
                        <a:rPr lang="en-US" dirty="0" smtClean="0">
                          <a:sym typeface="Symbol"/>
                        </a:rPr>
                        <a:t>-in(e4,x2) &amp; </a:t>
                      </a:r>
                      <a:r>
                        <a:rPr lang="en-US" sz="2000" b="1" u="sng" dirty="0" smtClean="0">
                          <a:sym typeface="Symbol"/>
                        </a:rPr>
                        <a:t>response</a:t>
                      </a:r>
                      <a:r>
                        <a:rPr lang="en-US" dirty="0" smtClean="0">
                          <a:sym typeface="Symbol"/>
                        </a:rPr>
                        <a:t>-</a:t>
                      </a:r>
                      <a:r>
                        <a:rPr lang="en-US" dirty="0" err="1" smtClean="0">
                          <a:sym typeface="Symbol"/>
                        </a:rPr>
                        <a:t>nn</a:t>
                      </a:r>
                      <a:r>
                        <a:rPr lang="en-US" dirty="0" smtClean="0">
                          <a:sym typeface="Symbol"/>
                        </a:rPr>
                        <a:t>(x2) &amp; </a:t>
                      </a:r>
                      <a:r>
                        <a:rPr lang="en-US" sz="2000" b="1" u="sng" dirty="0" smtClean="0">
                          <a:sym typeface="Symbol"/>
                        </a:rPr>
                        <a:t>to</a:t>
                      </a:r>
                      <a:r>
                        <a:rPr lang="en-US" dirty="0" smtClean="0">
                          <a:sym typeface="Symbol"/>
                        </a:rPr>
                        <a:t>-in(x2,x3) </a:t>
                      </a:r>
                      <a:r>
                        <a:rPr lang="en-US" baseline="0" dirty="0" smtClean="0">
                          <a:sym typeface="Symbol"/>
                        </a:rPr>
                        <a:t> </a:t>
                      </a:r>
                      <a:r>
                        <a:rPr lang="en-US" dirty="0" smtClean="0"/>
                        <a:t>CAUSES(x3,e4) &amp; BEFORE(x3,e4) </a:t>
                      </a:r>
                      <a:r>
                        <a:rPr lang="en-US" sz="2000" b="1" u="sng" dirty="0" smtClean="0">
                          <a:sym typeface="Symbol"/>
                        </a:rPr>
                        <a:t>result</a:t>
                      </a:r>
                      <a:r>
                        <a:rPr lang="en-US" dirty="0" smtClean="0">
                          <a:sym typeface="Symbol"/>
                        </a:rPr>
                        <a:t>-</a:t>
                      </a:r>
                      <a:r>
                        <a:rPr lang="en-US" dirty="0" err="1" smtClean="0">
                          <a:sym typeface="Symbol"/>
                        </a:rPr>
                        <a:t>vb</a:t>
                      </a:r>
                      <a:r>
                        <a:rPr lang="en-US" dirty="0" smtClean="0">
                          <a:sym typeface="Symbol"/>
                        </a:rPr>
                        <a:t>(e0,x0) &amp; </a:t>
                      </a:r>
                      <a:r>
                        <a:rPr lang="en-US" sz="2000" b="1" u="sng" dirty="0" smtClean="0">
                          <a:sym typeface="Symbol"/>
                        </a:rPr>
                        <a:t>in</a:t>
                      </a:r>
                      <a:r>
                        <a:rPr lang="en-US" dirty="0" smtClean="0">
                          <a:sym typeface="Symbol"/>
                        </a:rPr>
                        <a:t>-in(e0,x8) </a:t>
                      </a:r>
                      <a:r>
                        <a:rPr lang="en-US" dirty="0" smtClean="0"/>
                        <a:t>CAUSES(x0,x8) &amp; BEFORE(x0,x8) </a:t>
                      </a:r>
                    </a:p>
                    <a:p>
                      <a:pPr marL="0" marR="0" indent="0" algn="l" defTabSz="457200" rtl="0" eaLnBrk="1" fontAlgn="auto" latinLnBrk="0" hangingPunct="1">
                        <a:lnSpc>
                          <a:spcPct val="100000"/>
                        </a:lnSpc>
                        <a:spcBef>
                          <a:spcPts val="0"/>
                        </a:spcBef>
                        <a:spcAft>
                          <a:spcPts val="0"/>
                        </a:spcAft>
                        <a:buClrTx/>
                        <a:buSzTx/>
                        <a:buFontTx/>
                        <a:buNone/>
                        <a:tabLst/>
                        <a:defRPr/>
                      </a:pPr>
                      <a:r>
                        <a:rPr lang="en-US" sz="2000" b="1" u="sng" dirty="0" smtClean="0">
                          <a:sym typeface="Symbol"/>
                        </a:rPr>
                        <a:t>lead</a:t>
                      </a:r>
                      <a:r>
                        <a:rPr lang="en-US" dirty="0" smtClean="0">
                          <a:sym typeface="Symbol"/>
                        </a:rPr>
                        <a:t>-</a:t>
                      </a:r>
                      <a:r>
                        <a:rPr lang="en-US" dirty="0" err="1" smtClean="0">
                          <a:sym typeface="Symbol"/>
                        </a:rPr>
                        <a:t>vb</a:t>
                      </a:r>
                      <a:r>
                        <a:rPr lang="en-US" dirty="0" smtClean="0">
                          <a:sym typeface="Symbol"/>
                        </a:rPr>
                        <a:t>(e1,x1) &amp; </a:t>
                      </a:r>
                      <a:r>
                        <a:rPr lang="en-US" sz="2000" b="1" u="sng" dirty="0" smtClean="0">
                          <a:sym typeface="Symbol"/>
                        </a:rPr>
                        <a:t>to</a:t>
                      </a:r>
                      <a:r>
                        <a:rPr lang="en-US" dirty="0" smtClean="0">
                          <a:sym typeface="Symbol"/>
                        </a:rPr>
                        <a:t>-in(e1,x3)  </a:t>
                      </a:r>
                      <a:r>
                        <a:rPr lang="en-US" dirty="0" smtClean="0"/>
                        <a:t>CAUSES(x1,x3) &amp; BEFORE(x1,x3) </a:t>
                      </a:r>
                    </a:p>
                    <a:p>
                      <a:pPr marL="0" marR="0" indent="0" algn="l" defTabSz="457200" rtl="0" eaLnBrk="1" fontAlgn="auto" latinLnBrk="0" hangingPunct="1">
                        <a:lnSpc>
                          <a:spcPct val="100000"/>
                        </a:lnSpc>
                        <a:spcBef>
                          <a:spcPts val="0"/>
                        </a:spcBef>
                        <a:spcAft>
                          <a:spcPts val="0"/>
                        </a:spcAft>
                        <a:buClrTx/>
                        <a:buSzTx/>
                        <a:buFontTx/>
                        <a:buNone/>
                        <a:tabLst/>
                        <a:defRPr/>
                      </a:pPr>
                      <a:r>
                        <a:rPr lang="en-US" sz="2000" b="1" u="sng" dirty="0" smtClean="0">
                          <a:sym typeface="Symbol"/>
                        </a:rPr>
                        <a:t>in</a:t>
                      </a:r>
                      <a:r>
                        <a:rPr lang="en-US" dirty="0" smtClean="0">
                          <a:sym typeface="Symbol"/>
                        </a:rPr>
                        <a:t>-in(e4,x2) &amp; </a:t>
                      </a:r>
                      <a:r>
                        <a:rPr lang="en-US" sz="2000" b="1" u="sng" dirty="0" smtClean="0">
                          <a:sym typeface="Symbol"/>
                        </a:rPr>
                        <a:t>order</a:t>
                      </a:r>
                      <a:r>
                        <a:rPr lang="en-US" dirty="0" smtClean="0">
                          <a:sym typeface="Symbol"/>
                        </a:rPr>
                        <a:t>(x2) &amp; </a:t>
                      </a:r>
                      <a:r>
                        <a:rPr lang="en-US" sz="2000" b="1" u="sng" dirty="0" smtClean="0">
                          <a:sym typeface="Symbol"/>
                        </a:rPr>
                        <a:t>to</a:t>
                      </a:r>
                      <a:r>
                        <a:rPr lang="en-US" dirty="0" smtClean="0">
                          <a:sym typeface="Symbol"/>
                        </a:rPr>
                        <a:t>-in(x2,x3) </a:t>
                      </a:r>
                      <a:r>
                        <a:rPr lang="en-US" baseline="0" dirty="0" smtClean="0">
                          <a:sym typeface="Symbol"/>
                        </a:rPr>
                        <a:t> </a:t>
                      </a:r>
                      <a:r>
                        <a:rPr lang="en-US" dirty="0" smtClean="0"/>
                        <a:t>CAUSES(e4,x3) &amp; BEFORE(e4,x3) </a:t>
                      </a:r>
                    </a:p>
                    <a:p>
                      <a:pPr marL="0" marR="0" indent="0" algn="l" defTabSz="457200" rtl="0" eaLnBrk="1" fontAlgn="auto" latinLnBrk="0" hangingPunct="1">
                        <a:lnSpc>
                          <a:spcPct val="100000"/>
                        </a:lnSpc>
                        <a:spcBef>
                          <a:spcPts val="0"/>
                        </a:spcBef>
                        <a:spcAft>
                          <a:spcPts val="0"/>
                        </a:spcAft>
                        <a:buClrTx/>
                        <a:buSzTx/>
                        <a:buFontTx/>
                        <a:buNone/>
                        <a:tabLst/>
                        <a:defRPr/>
                      </a:pPr>
                      <a:r>
                        <a:rPr lang="en-US" sz="2000" b="1" u="sng" dirty="0" smtClean="0">
                          <a:sym typeface="Symbol"/>
                        </a:rPr>
                        <a:t>upon</a:t>
                      </a:r>
                      <a:r>
                        <a:rPr lang="en-US" dirty="0" smtClean="0">
                          <a:sym typeface="Symbol"/>
                        </a:rPr>
                        <a:t>(e14,x15) </a:t>
                      </a:r>
                      <a:r>
                        <a:rPr lang="en-US" baseline="0" dirty="0" smtClean="0">
                          <a:sym typeface="Symbol"/>
                        </a:rPr>
                        <a:t> </a:t>
                      </a:r>
                      <a:r>
                        <a:rPr lang="en-US" dirty="0" smtClean="0"/>
                        <a:t>CAUSES(x15,e14) &amp; BEFORE(x15,e14)</a:t>
                      </a:r>
                      <a:endParaRPr lang="en-US" dirty="0"/>
                    </a:p>
                  </a:txBody>
                  <a:tcPr/>
                </a:tc>
              </a:tr>
              <a:tr h="370840">
                <a:tc>
                  <a:txBody>
                    <a:bodyPr/>
                    <a:lstStyle/>
                    <a:p>
                      <a:endParaRPr lang="en-US" sz="2000" dirty="0" smtClean="0"/>
                    </a:p>
                    <a:p>
                      <a:r>
                        <a:rPr lang="en-US" sz="2000" dirty="0" smtClean="0"/>
                        <a:t>6</a:t>
                      </a:r>
                    </a:p>
                    <a:p>
                      <a:r>
                        <a:rPr lang="en-US" sz="2000" dirty="0" smtClean="0"/>
                        <a:t>7</a:t>
                      </a:r>
                    </a:p>
                    <a:p>
                      <a:r>
                        <a:rPr lang="en-US" sz="2000" dirty="0" smtClean="0"/>
                        <a:t>8</a:t>
                      </a:r>
                      <a:endParaRPr lang="en-US" sz="2000" dirty="0"/>
                    </a:p>
                  </a:txBody>
                  <a:tcPr/>
                </a:tc>
                <a:tc>
                  <a:txBody>
                    <a:bodyPr/>
                    <a:lstStyle/>
                    <a:p>
                      <a:r>
                        <a:rPr lang="en-US" b="1" dirty="0" smtClean="0"/>
                        <a:t>Time based </a:t>
                      </a:r>
                      <a:r>
                        <a:rPr lang="en-US" b="1" baseline="0" dirty="0" smtClean="0"/>
                        <a:t>Axioms</a:t>
                      </a:r>
                    </a:p>
                    <a:p>
                      <a:pPr marL="0" marR="0" indent="0" algn="l" defTabSz="457200" rtl="0" eaLnBrk="1" fontAlgn="auto" latinLnBrk="0" hangingPunct="1">
                        <a:lnSpc>
                          <a:spcPct val="100000"/>
                        </a:lnSpc>
                        <a:spcBef>
                          <a:spcPts val="0"/>
                        </a:spcBef>
                        <a:spcAft>
                          <a:spcPts val="0"/>
                        </a:spcAft>
                        <a:buClrTx/>
                        <a:buSzTx/>
                        <a:buFontTx/>
                        <a:buNone/>
                        <a:tabLst/>
                        <a:defRPr/>
                      </a:pPr>
                      <a:r>
                        <a:rPr lang="en-US" sz="2000" b="1" u="sng" dirty="0" smtClean="0">
                          <a:sym typeface="Symbol"/>
                        </a:rPr>
                        <a:t>start</a:t>
                      </a:r>
                      <a:r>
                        <a:rPr lang="en-US" dirty="0" smtClean="0">
                          <a:sym typeface="Symbol"/>
                        </a:rPr>
                        <a:t>-</a:t>
                      </a:r>
                      <a:r>
                        <a:rPr lang="en-US" dirty="0" err="1" smtClean="0">
                          <a:sym typeface="Symbol"/>
                        </a:rPr>
                        <a:t>vb</a:t>
                      </a:r>
                      <a:r>
                        <a:rPr lang="en-US" dirty="0" smtClean="0">
                          <a:sym typeface="Symbol"/>
                        </a:rPr>
                        <a:t>’(e1,x1,e2)</a:t>
                      </a:r>
                      <a:r>
                        <a:rPr lang="en-US" baseline="0" dirty="0" smtClean="0">
                          <a:sym typeface="Symbol"/>
                        </a:rPr>
                        <a:t> </a:t>
                      </a:r>
                      <a:r>
                        <a:rPr lang="en-US" dirty="0" smtClean="0">
                          <a:sym typeface="Symbol"/>
                        </a:rPr>
                        <a:t> </a:t>
                      </a:r>
                      <a:r>
                        <a:rPr lang="en-US" b="0" dirty="0" smtClean="0"/>
                        <a:t>BEGINS(x1,e2) </a:t>
                      </a:r>
                    </a:p>
                    <a:p>
                      <a:pPr marL="0" marR="0" indent="0" algn="l" defTabSz="457200" rtl="0" eaLnBrk="1" fontAlgn="auto" latinLnBrk="0" hangingPunct="1">
                        <a:lnSpc>
                          <a:spcPct val="100000"/>
                        </a:lnSpc>
                        <a:spcBef>
                          <a:spcPts val="0"/>
                        </a:spcBef>
                        <a:spcAft>
                          <a:spcPts val="0"/>
                        </a:spcAft>
                        <a:buClrTx/>
                        <a:buSzTx/>
                        <a:buFontTx/>
                        <a:buNone/>
                        <a:tabLst/>
                        <a:defRPr/>
                      </a:pPr>
                      <a:r>
                        <a:rPr lang="en-US" sz="2000" b="1" u="sng" dirty="0" smtClean="0">
                          <a:sym typeface="Symbol"/>
                        </a:rPr>
                        <a:t>progression</a:t>
                      </a:r>
                      <a:r>
                        <a:rPr lang="en-US" dirty="0" smtClean="0">
                          <a:sym typeface="Symbol"/>
                        </a:rPr>
                        <a:t>-</a:t>
                      </a:r>
                      <a:r>
                        <a:rPr lang="en-US" dirty="0" err="1" smtClean="0">
                          <a:sym typeface="Symbol"/>
                        </a:rPr>
                        <a:t>nn</a:t>
                      </a:r>
                      <a:r>
                        <a:rPr lang="en-US" dirty="0" smtClean="0">
                          <a:sym typeface="Symbol"/>
                        </a:rPr>
                        <a:t>(x1) &amp; </a:t>
                      </a:r>
                      <a:r>
                        <a:rPr lang="en-US" sz="2000" b="1" u="sng" dirty="0" smtClean="0">
                          <a:sym typeface="Symbol"/>
                        </a:rPr>
                        <a:t>into</a:t>
                      </a:r>
                      <a:r>
                        <a:rPr lang="en-US" dirty="0" smtClean="0">
                          <a:sym typeface="Symbol"/>
                        </a:rPr>
                        <a:t>-in(x1,x2) </a:t>
                      </a:r>
                      <a:r>
                        <a:rPr lang="en-US" baseline="0" dirty="0" smtClean="0">
                          <a:sym typeface="Symbol"/>
                        </a:rPr>
                        <a:t> </a:t>
                      </a:r>
                      <a:r>
                        <a:rPr lang="en-US" b="0" dirty="0" smtClean="0"/>
                        <a:t>BEGINS(x1,x2) </a:t>
                      </a:r>
                    </a:p>
                    <a:p>
                      <a:pPr marL="0" marR="0" indent="0" algn="l" defTabSz="457200" rtl="0" eaLnBrk="1" fontAlgn="auto" latinLnBrk="0" hangingPunct="1">
                        <a:lnSpc>
                          <a:spcPct val="100000"/>
                        </a:lnSpc>
                        <a:spcBef>
                          <a:spcPts val="0"/>
                        </a:spcBef>
                        <a:spcAft>
                          <a:spcPts val="0"/>
                        </a:spcAft>
                        <a:buClrTx/>
                        <a:buSzTx/>
                        <a:buFontTx/>
                        <a:buNone/>
                        <a:tabLst/>
                        <a:defRPr/>
                      </a:pPr>
                      <a:r>
                        <a:rPr lang="en-US" sz="2000" b="1" u="sng" dirty="0" smtClean="0">
                          <a:sym typeface="Symbol"/>
                        </a:rPr>
                        <a:t>onset</a:t>
                      </a:r>
                      <a:r>
                        <a:rPr lang="en-US" dirty="0" smtClean="0">
                          <a:sym typeface="Symbol"/>
                        </a:rPr>
                        <a:t>-</a:t>
                      </a:r>
                      <a:r>
                        <a:rPr lang="en-US" dirty="0" err="1" smtClean="0">
                          <a:sym typeface="Symbol"/>
                        </a:rPr>
                        <a:t>nn</a:t>
                      </a:r>
                      <a:r>
                        <a:rPr lang="en-US" dirty="0" smtClean="0">
                          <a:sym typeface="Symbol"/>
                        </a:rPr>
                        <a:t>(x1) &amp; </a:t>
                      </a:r>
                      <a:r>
                        <a:rPr lang="en-US" sz="2000" b="1" u="sng" dirty="0" smtClean="0">
                          <a:sym typeface="Symbol"/>
                        </a:rPr>
                        <a:t>of</a:t>
                      </a:r>
                      <a:r>
                        <a:rPr lang="en-US" dirty="0" smtClean="0">
                          <a:sym typeface="Symbol"/>
                        </a:rPr>
                        <a:t>-in(x1,x2)</a:t>
                      </a:r>
                      <a:r>
                        <a:rPr lang="en-US" baseline="0" dirty="0" smtClean="0">
                          <a:sym typeface="Symbol"/>
                        </a:rPr>
                        <a:t> </a:t>
                      </a:r>
                      <a:r>
                        <a:rPr lang="en-US" dirty="0" smtClean="0">
                          <a:sym typeface="Symbol"/>
                        </a:rPr>
                        <a:t> </a:t>
                      </a:r>
                      <a:r>
                        <a:rPr lang="en-US" b="0" dirty="0" smtClean="0"/>
                        <a:t>BEGINS(x1,x2)</a:t>
                      </a:r>
                      <a:endParaRPr lang="en-US" dirty="0" smtClean="0">
                        <a:sym typeface="Symbol"/>
                      </a:endParaRPr>
                    </a:p>
                  </a:txBody>
                  <a:tcPr/>
                </a:tc>
              </a:tr>
            </a:tbl>
          </a:graphicData>
        </a:graphic>
      </p:graphicFrame>
    </p:spTree>
    <p:extLst>
      <p:ext uri="{BB962C8B-B14F-4D97-AF65-F5344CB8AC3E}">
        <p14:creationId xmlns:p14="http://schemas.microsoft.com/office/powerpoint/2010/main" val="17865207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Inference in FOL</a:t>
            </a:r>
            <a:endParaRPr lang="en-US" dirty="0"/>
          </a:p>
        </p:txBody>
      </p:sp>
      <p:sp>
        <p:nvSpPr>
          <p:cNvPr id="4" name="Rounded Rectangle 3"/>
          <p:cNvSpPr/>
          <p:nvPr/>
        </p:nvSpPr>
        <p:spPr>
          <a:xfrm>
            <a:off x="685800" y="2445260"/>
            <a:ext cx="7848600" cy="1905000"/>
          </a:xfrm>
          <a:prstGeom prst="roundRect">
            <a:avLst/>
          </a:prstGeom>
          <a:solidFill>
            <a:schemeClr val="accent1">
              <a:alpha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49380" y="2521460"/>
            <a:ext cx="8382000" cy="369332"/>
          </a:xfrm>
          <a:prstGeom prst="rect">
            <a:avLst/>
          </a:prstGeom>
          <a:noFill/>
        </p:spPr>
        <p:txBody>
          <a:bodyPr wrap="square" rtlCol="0">
            <a:spAutoFit/>
          </a:bodyPr>
          <a:lstStyle/>
          <a:p>
            <a:pPr lvl="1"/>
            <a:r>
              <a:rPr lang="en-US" dirty="0" smtClean="0"/>
              <a:t>exposure-</a:t>
            </a:r>
            <a:r>
              <a:rPr lang="en-US" dirty="0" err="1" smtClean="0"/>
              <a:t>nn</a:t>
            </a:r>
            <a:r>
              <a:rPr lang="en-US" dirty="0" smtClean="0"/>
              <a:t>(x2) &amp; …</a:t>
            </a:r>
            <a:r>
              <a:rPr lang="it-IT" dirty="0" smtClean="0"/>
              <a:t>&amp; </a:t>
            </a:r>
            <a:r>
              <a:rPr lang="it-IT" b="1" u="sng" dirty="0" smtClean="0">
                <a:solidFill>
                  <a:srgbClr val="C00000"/>
                </a:solidFill>
              </a:rPr>
              <a:t>result-vb’(e0,x2) &amp; in-in(e0,x8) </a:t>
            </a:r>
            <a:r>
              <a:rPr lang="en-US" dirty="0" smtClean="0"/>
              <a:t>&amp; …&amp; activation-</a:t>
            </a:r>
            <a:r>
              <a:rPr lang="en-US" dirty="0" err="1" smtClean="0"/>
              <a:t>nn</a:t>
            </a:r>
            <a:r>
              <a:rPr lang="en-US" dirty="0" smtClean="0"/>
              <a:t>(x8) &amp; …</a:t>
            </a:r>
          </a:p>
        </p:txBody>
      </p:sp>
      <p:sp>
        <p:nvSpPr>
          <p:cNvPr id="6" name="Right Brace 5"/>
          <p:cNvSpPr/>
          <p:nvPr/>
        </p:nvSpPr>
        <p:spPr>
          <a:xfrm rot="5400000">
            <a:off x="4156365" y="1842580"/>
            <a:ext cx="457200" cy="2438400"/>
          </a:xfrm>
          <a:prstGeom prst="rightBrace">
            <a:avLst>
              <a:gd name="adj1" fmla="val 45455"/>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p:cNvSpPr txBox="1"/>
          <p:nvPr/>
        </p:nvSpPr>
        <p:spPr>
          <a:xfrm>
            <a:off x="2722415" y="3338870"/>
            <a:ext cx="3200400" cy="369332"/>
          </a:xfrm>
          <a:prstGeom prst="rect">
            <a:avLst/>
          </a:prstGeom>
          <a:noFill/>
        </p:spPr>
        <p:txBody>
          <a:bodyPr wrap="square" rtlCol="0">
            <a:spAutoFit/>
          </a:bodyPr>
          <a:lstStyle/>
          <a:p>
            <a:r>
              <a:rPr lang="en-US" dirty="0" smtClean="0"/>
              <a:t>BEFORE(x2,x8) &amp; CAUSES(x2,x8)</a:t>
            </a:r>
            <a:endParaRPr lang="en-US" dirty="0"/>
          </a:p>
        </p:txBody>
      </p:sp>
      <p:sp>
        <p:nvSpPr>
          <p:cNvPr id="8" name="TextBox 7"/>
          <p:cNvSpPr txBox="1"/>
          <p:nvPr/>
        </p:nvSpPr>
        <p:spPr>
          <a:xfrm>
            <a:off x="1143000" y="3664460"/>
            <a:ext cx="7162800" cy="923330"/>
          </a:xfrm>
          <a:prstGeom prst="rect">
            <a:avLst/>
          </a:prstGeom>
          <a:noFill/>
        </p:spPr>
        <p:txBody>
          <a:bodyPr wrap="square" rtlCol="0">
            <a:spAutoFit/>
          </a:bodyPr>
          <a:lstStyle/>
          <a:p>
            <a:pPr marL="0" lvl="1"/>
            <a:r>
              <a:rPr lang="en-US" b="1" dirty="0" smtClean="0"/>
              <a:t>Final Logical Form: exposure-</a:t>
            </a:r>
            <a:r>
              <a:rPr lang="en-US" b="1" dirty="0" err="1" smtClean="0"/>
              <a:t>nn</a:t>
            </a:r>
            <a:r>
              <a:rPr lang="en-US" b="1" dirty="0" smtClean="0"/>
              <a:t>(x2) &amp; …</a:t>
            </a:r>
            <a:r>
              <a:rPr lang="it-IT" b="1" dirty="0" smtClean="0"/>
              <a:t>&amp; </a:t>
            </a:r>
            <a:r>
              <a:rPr lang="en-US" b="1" dirty="0" smtClean="0"/>
              <a:t>BEFORE(x2,x8) &amp; 			CAUSES(x2,x8) &amp; …&amp; activation-</a:t>
            </a:r>
            <a:r>
              <a:rPr lang="en-US" b="1" dirty="0" err="1" smtClean="0"/>
              <a:t>nn</a:t>
            </a:r>
            <a:r>
              <a:rPr lang="en-US" b="1" dirty="0" smtClean="0"/>
              <a:t>(x8) &amp; …</a:t>
            </a:r>
          </a:p>
          <a:p>
            <a:r>
              <a:rPr lang="en-US" dirty="0" smtClean="0"/>
              <a:t> </a:t>
            </a:r>
            <a:endParaRPr lang="en-US" dirty="0"/>
          </a:p>
        </p:txBody>
      </p:sp>
    </p:spTree>
    <p:extLst>
      <p:ext uri="{BB962C8B-B14F-4D97-AF65-F5344CB8AC3E}">
        <p14:creationId xmlns:p14="http://schemas.microsoft.com/office/powerpoint/2010/main" val="7389899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Visualizing Ontologies</a:t>
            </a:r>
            <a:endParaRPr lang="en-US" dirty="0"/>
          </a:p>
        </p:txBody>
      </p:sp>
      <p:sp>
        <p:nvSpPr>
          <p:cNvPr id="3" name="Content Placeholder 2"/>
          <p:cNvSpPr>
            <a:spLocks noGrp="1"/>
          </p:cNvSpPr>
          <p:nvPr>
            <p:ph idx="1"/>
          </p:nvPr>
        </p:nvSpPr>
        <p:spPr/>
        <p:txBody>
          <a:bodyPr/>
          <a:lstStyle/>
          <a:p>
            <a:r>
              <a:rPr lang="en-US" dirty="0" smtClean="0"/>
              <a:t>Tools you can use:</a:t>
            </a:r>
          </a:p>
          <a:p>
            <a:pPr lvl="1"/>
            <a:r>
              <a:rPr lang="en-US" dirty="0" err="1" smtClean="0"/>
              <a:t>graphviz</a:t>
            </a:r>
            <a:endParaRPr lang="en-US" dirty="0" smtClean="0"/>
          </a:p>
        </p:txBody>
      </p:sp>
      <p:pic>
        <p:nvPicPr>
          <p:cNvPr id="4" name="Picture 3" descr="file (2).jpeg"/>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rcRect l="14609" t="20586" r="14098" b="14220"/>
          <a:stretch/>
        </p:blipFill>
        <p:spPr>
          <a:xfrm>
            <a:off x="3128669" y="2724428"/>
            <a:ext cx="5219612" cy="3579822"/>
          </a:xfrm>
          <a:prstGeom prst="rect">
            <a:avLst/>
          </a:prstGeom>
        </p:spPr>
      </p:pic>
    </p:spTree>
    <p:extLst>
      <p:ext uri="{BB962C8B-B14F-4D97-AF65-F5344CB8AC3E}">
        <p14:creationId xmlns:p14="http://schemas.microsoft.com/office/powerpoint/2010/main" val="1118857184"/>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Limitation of FOL</a:t>
            </a:r>
            <a:endParaRPr lang="en-US" dirty="0"/>
          </a:p>
        </p:txBody>
      </p:sp>
      <p:sp>
        <p:nvSpPr>
          <p:cNvPr id="3" name="Content Placeholder 2"/>
          <p:cNvSpPr>
            <a:spLocks noGrp="1"/>
          </p:cNvSpPr>
          <p:nvPr>
            <p:ph idx="1"/>
          </p:nvPr>
        </p:nvSpPr>
        <p:spPr/>
        <p:txBody>
          <a:bodyPr/>
          <a:lstStyle/>
          <a:p>
            <a:r>
              <a:rPr lang="en-US" dirty="0"/>
              <a:t>One drawback of FOL is that it is not able to capture uncertainty or exceptions to the norm</a:t>
            </a:r>
          </a:p>
          <a:p>
            <a:pPr lvl="1"/>
            <a:r>
              <a:rPr lang="en-US" dirty="0"/>
              <a:t>e.g. most tomatoes are red, but not all are </a:t>
            </a:r>
            <a:r>
              <a:rPr lang="en-US" dirty="0" smtClean="0"/>
              <a:t>red</a:t>
            </a:r>
          </a:p>
          <a:p>
            <a:pPr lvl="1"/>
            <a:r>
              <a:rPr lang="en-US" dirty="0" smtClean="0"/>
              <a:t>More in the next section of this class (Statistics and Uncertainty)</a:t>
            </a:r>
            <a:endParaRPr lang="en-US" dirty="0"/>
          </a:p>
        </p:txBody>
      </p:sp>
    </p:spTree>
    <p:extLst>
      <p:ext uri="{BB962C8B-B14F-4D97-AF65-F5344CB8AC3E}">
        <p14:creationId xmlns:p14="http://schemas.microsoft.com/office/powerpoint/2010/main" val="218292788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Variables, Connectives and Quantifiers</a:t>
            </a:r>
            <a:endParaRPr lang="en-US" dirty="0"/>
          </a:p>
        </p:txBody>
      </p:sp>
      <p:sp>
        <p:nvSpPr>
          <p:cNvPr id="3" name="Content Placeholder 2"/>
          <p:cNvSpPr>
            <a:spLocks noGrp="1"/>
          </p:cNvSpPr>
          <p:nvPr>
            <p:ph idx="1"/>
          </p:nvPr>
        </p:nvSpPr>
        <p:spPr/>
        <p:txBody>
          <a:bodyPr>
            <a:normAutofit lnSpcReduction="10000"/>
          </a:bodyPr>
          <a:lstStyle/>
          <a:p>
            <a:r>
              <a:rPr lang="en-US" dirty="0">
                <a:solidFill>
                  <a:srgbClr val="434DD7"/>
                </a:solidFill>
                <a:latin typeface="Helvetica"/>
                <a:ea typeface="Helvetica"/>
                <a:cs typeface="Helvetica"/>
              </a:rPr>
              <a:t>Variable </a:t>
            </a:r>
            <a:r>
              <a:rPr lang="en-US" dirty="0" smtClean="0">
                <a:solidFill>
                  <a:srgbClr val="434DD7"/>
                </a:solidFill>
                <a:latin typeface="Helvetica"/>
                <a:ea typeface="Helvetica"/>
                <a:cs typeface="Helvetica"/>
              </a:rPr>
              <a:t>symbols</a:t>
            </a:r>
            <a:endParaRPr lang="en-US" dirty="0">
              <a:solidFill>
                <a:srgbClr val="434DD7"/>
              </a:solidFill>
              <a:latin typeface="Helvetica"/>
              <a:ea typeface="Helvetica"/>
              <a:cs typeface="Helvetica"/>
            </a:endParaRPr>
          </a:p>
          <a:p>
            <a:pPr lvl="1"/>
            <a:r>
              <a:rPr lang="en-US" dirty="0" smtClean="0">
                <a:solidFill>
                  <a:srgbClr val="000000"/>
                </a:solidFill>
                <a:latin typeface="Helvetica"/>
                <a:ea typeface="Helvetica"/>
                <a:cs typeface="Helvetica"/>
              </a:rPr>
              <a:t>They can hold any value</a:t>
            </a:r>
          </a:p>
          <a:p>
            <a:pPr lvl="1"/>
            <a:r>
              <a:rPr lang="en-US" dirty="0" smtClean="0">
                <a:solidFill>
                  <a:srgbClr val="000000"/>
                </a:solidFill>
                <a:latin typeface="Helvetica"/>
                <a:ea typeface="Helvetica"/>
                <a:cs typeface="Helvetica"/>
              </a:rPr>
              <a:t>E.g</a:t>
            </a:r>
            <a:r>
              <a:rPr lang="en-US" dirty="0">
                <a:solidFill>
                  <a:srgbClr val="000000"/>
                </a:solidFill>
                <a:latin typeface="Helvetica"/>
                <a:ea typeface="Helvetica"/>
                <a:cs typeface="Helvetica"/>
              </a:rPr>
              <a:t>., x, y</a:t>
            </a:r>
            <a:r>
              <a:rPr lang="en-US" sz="2000" dirty="0">
                <a:solidFill>
                  <a:srgbClr val="000000"/>
                </a:solidFill>
                <a:latin typeface="Helvetica"/>
                <a:ea typeface="Helvetica"/>
                <a:cs typeface="Helvetica"/>
              </a:rPr>
              <a:t>, foo</a:t>
            </a:r>
          </a:p>
          <a:p>
            <a:r>
              <a:rPr lang="en-US" dirty="0" smtClean="0">
                <a:solidFill>
                  <a:srgbClr val="434DD7"/>
                </a:solidFill>
                <a:latin typeface="Helvetica"/>
                <a:ea typeface="Helvetica"/>
                <a:cs typeface="Helvetica"/>
              </a:rPr>
              <a:t>Connectives</a:t>
            </a:r>
            <a:endParaRPr lang="en-US" dirty="0">
              <a:solidFill>
                <a:srgbClr val="434DD7"/>
              </a:solidFill>
              <a:latin typeface="Helvetica"/>
              <a:ea typeface="Helvetica"/>
              <a:cs typeface="Helvetica"/>
            </a:endParaRPr>
          </a:p>
          <a:p>
            <a:pPr lvl="1"/>
            <a:r>
              <a:rPr lang="en-US" dirty="0" smtClean="0">
                <a:solidFill>
                  <a:srgbClr val="000000"/>
                </a:solidFill>
                <a:latin typeface="Helvetica"/>
                <a:ea typeface="Helvetica"/>
                <a:cs typeface="Helvetica"/>
              </a:rPr>
              <a:t>Same </a:t>
            </a:r>
            <a:r>
              <a:rPr lang="en-US" dirty="0">
                <a:solidFill>
                  <a:srgbClr val="000000"/>
                </a:solidFill>
                <a:latin typeface="Helvetica"/>
                <a:ea typeface="Helvetica"/>
                <a:cs typeface="Helvetica"/>
              </a:rPr>
              <a:t>as in PL: not (¬), and </a:t>
            </a:r>
            <a:r>
              <a:rPr lang="en-US" dirty="0" smtClean="0">
                <a:solidFill>
                  <a:srgbClr val="000000"/>
                </a:solidFill>
                <a:latin typeface="Helvetica"/>
                <a:ea typeface="Helvetica"/>
                <a:cs typeface="Helvetica"/>
              </a:rPr>
              <a:t>(^)</a:t>
            </a:r>
            <a:r>
              <a:rPr lang="en-US" dirty="0">
                <a:solidFill>
                  <a:srgbClr val="000000"/>
                </a:solidFill>
                <a:latin typeface="Helvetica"/>
                <a:ea typeface="Helvetica"/>
                <a:cs typeface="Helvetica"/>
              </a:rPr>
              <a:t>, or </a:t>
            </a:r>
            <a:r>
              <a:rPr lang="en-US" dirty="0" smtClean="0">
                <a:solidFill>
                  <a:srgbClr val="000000"/>
                </a:solidFill>
                <a:latin typeface="Helvetica"/>
                <a:ea typeface="Helvetica"/>
                <a:cs typeface="Helvetica"/>
              </a:rPr>
              <a:t>(v)</a:t>
            </a:r>
            <a:r>
              <a:rPr lang="en-US" dirty="0">
                <a:solidFill>
                  <a:srgbClr val="000000"/>
                </a:solidFill>
                <a:latin typeface="Helvetica"/>
                <a:ea typeface="Helvetica"/>
                <a:cs typeface="Helvetica"/>
              </a:rPr>
              <a:t>, implies </a:t>
            </a:r>
            <a:r>
              <a:rPr lang="en-US" dirty="0" smtClean="0">
                <a:solidFill>
                  <a:srgbClr val="000000"/>
                </a:solidFill>
                <a:latin typeface="Helvetica"/>
                <a:ea typeface="Helvetica"/>
                <a:cs typeface="Helvetica"/>
              </a:rPr>
              <a:t>(</a:t>
            </a:r>
            <a:r>
              <a:rPr lang="en-US" dirty="0" smtClean="0">
                <a:solidFill>
                  <a:srgbClr val="000000"/>
                </a:solidFill>
                <a:latin typeface="Helvetica"/>
                <a:ea typeface="Helvetica"/>
                <a:cs typeface="Helvetica"/>
                <a:sym typeface="Wingdings"/>
              </a:rPr>
              <a:t></a:t>
            </a:r>
            <a:r>
              <a:rPr lang="en-US" dirty="0" smtClean="0">
                <a:solidFill>
                  <a:srgbClr val="000000"/>
                </a:solidFill>
                <a:latin typeface="Helvetica"/>
                <a:ea typeface="Helvetica"/>
                <a:cs typeface="Helvetica"/>
              </a:rPr>
              <a:t>)</a:t>
            </a:r>
            <a:r>
              <a:rPr lang="en-US" dirty="0">
                <a:solidFill>
                  <a:srgbClr val="000000"/>
                </a:solidFill>
                <a:latin typeface="Helvetica"/>
                <a:ea typeface="Helvetica"/>
                <a:cs typeface="Helvetica"/>
              </a:rPr>
              <a:t>, </a:t>
            </a:r>
            <a:r>
              <a:rPr lang="en-US" dirty="0" smtClean="0">
                <a:solidFill>
                  <a:srgbClr val="000000"/>
                </a:solidFill>
                <a:latin typeface="Helvetica"/>
                <a:ea typeface="Helvetica"/>
                <a:cs typeface="Helvetica"/>
              </a:rPr>
              <a:t>if and </a:t>
            </a:r>
            <a:r>
              <a:rPr lang="en-US" dirty="0">
                <a:solidFill>
                  <a:srgbClr val="000000"/>
                </a:solidFill>
                <a:latin typeface="Helvetica"/>
                <a:ea typeface="Helvetica"/>
                <a:cs typeface="Helvetica"/>
              </a:rPr>
              <a:t>only if </a:t>
            </a:r>
            <a:r>
              <a:rPr lang="en-US" dirty="0" smtClean="0">
                <a:solidFill>
                  <a:srgbClr val="000000"/>
                </a:solidFill>
                <a:latin typeface="Helvetica"/>
                <a:ea typeface="Helvetica"/>
                <a:cs typeface="Helvetica"/>
              </a:rPr>
              <a:t>(</a:t>
            </a:r>
            <a:r>
              <a:rPr lang="en-US" dirty="0" smtClean="0">
                <a:solidFill>
                  <a:srgbClr val="000000"/>
                </a:solidFill>
                <a:latin typeface="Helvetica"/>
                <a:ea typeface="Helvetica"/>
                <a:cs typeface="Helvetica"/>
                <a:sym typeface="Wingdings"/>
              </a:rPr>
              <a:t>)</a:t>
            </a:r>
            <a:endParaRPr lang="en-US" dirty="0">
              <a:solidFill>
                <a:srgbClr val="000000"/>
              </a:solidFill>
              <a:latin typeface="Helvetica"/>
              <a:ea typeface="Helvetica"/>
              <a:cs typeface="Helvetica"/>
            </a:endParaRPr>
          </a:p>
          <a:p>
            <a:r>
              <a:rPr lang="en-US" dirty="0" smtClean="0">
                <a:solidFill>
                  <a:srgbClr val="434DD7"/>
                </a:solidFill>
                <a:latin typeface="Helvetica"/>
                <a:ea typeface="Helvetica"/>
                <a:cs typeface="Helvetica"/>
              </a:rPr>
              <a:t>Quantifiers</a:t>
            </a:r>
            <a:endParaRPr lang="en-US" dirty="0">
              <a:solidFill>
                <a:srgbClr val="434DD7"/>
              </a:solidFill>
              <a:latin typeface="Helvetica"/>
              <a:ea typeface="Helvetica"/>
              <a:cs typeface="Helvetica"/>
            </a:endParaRPr>
          </a:p>
          <a:p>
            <a:pPr lvl="1"/>
            <a:r>
              <a:rPr lang="en-US" dirty="0" smtClean="0">
                <a:solidFill>
                  <a:srgbClr val="000000"/>
                </a:solidFill>
                <a:latin typeface="Helvetica"/>
                <a:ea typeface="Helvetica"/>
                <a:cs typeface="Helvetica"/>
              </a:rPr>
              <a:t>Universal (</a:t>
            </a:r>
            <a:r>
              <a:rPr lang="en-US" dirty="0">
                <a:solidFill>
                  <a:srgbClr val="000000"/>
                </a:solidFill>
                <a:latin typeface="Helvetica"/>
                <a:ea typeface="Helvetica"/>
                <a:cs typeface="Helvetica"/>
              </a:rPr>
              <a:t>Ax)</a:t>
            </a:r>
          </a:p>
          <a:p>
            <a:pPr lvl="1"/>
            <a:r>
              <a:rPr lang="en-US" dirty="0" smtClean="0">
                <a:solidFill>
                  <a:srgbClr val="000000"/>
                </a:solidFill>
                <a:latin typeface="Helvetica"/>
                <a:ea typeface="Helvetica"/>
                <a:cs typeface="Helvetica"/>
              </a:rPr>
              <a:t>Existential (</a:t>
            </a:r>
            <a:r>
              <a:rPr lang="en-US" dirty="0">
                <a:solidFill>
                  <a:srgbClr val="000000"/>
                </a:solidFill>
                <a:latin typeface="Helvetica"/>
                <a:ea typeface="Helvetica"/>
                <a:cs typeface="Helvetica"/>
              </a:rPr>
              <a:t>Ex)</a:t>
            </a:r>
            <a:endParaRPr lang="en-US" dirty="0"/>
          </a:p>
        </p:txBody>
      </p:sp>
    </p:spTree>
    <p:extLst>
      <p:ext uri="{BB962C8B-B14F-4D97-AF65-F5344CB8AC3E}">
        <p14:creationId xmlns:p14="http://schemas.microsoft.com/office/powerpoint/2010/main" val="382707033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Quantifier Scope</a:t>
            </a:r>
            <a:endParaRPr lang="en-US" dirty="0"/>
          </a:p>
        </p:txBody>
      </p:sp>
      <p:sp>
        <p:nvSpPr>
          <p:cNvPr id="3" name="Content Placeholder 2"/>
          <p:cNvSpPr>
            <a:spLocks noGrp="1"/>
          </p:cNvSpPr>
          <p:nvPr>
            <p:ph idx="1"/>
          </p:nvPr>
        </p:nvSpPr>
        <p:spPr>
          <a:xfrm>
            <a:off x="457200" y="1371600"/>
            <a:ext cx="8229600" cy="4754563"/>
          </a:xfrm>
        </p:spPr>
        <p:txBody>
          <a:bodyPr>
            <a:normAutofit lnSpcReduction="10000"/>
          </a:bodyPr>
          <a:lstStyle/>
          <a:p>
            <a:r>
              <a:rPr lang="en-US" sz="2400" dirty="0" smtClean="0">
                <a:solidFill>
                  <a:srgbClr val="000000"/>
                </a:solidFill>
                <a:latin typeface="Helvetica"/>
                <a:ea typeface="Helvetica"/>
                <a:cs typeface="Helvetica"/>
              </a:rPr>
              <a:t>Switching </a:t>
            </a:r>
            <a:r>
              <a:rPr lang="en-US" sz="2400" dirty="0">
                <a:solidFill>
                  <a:srgbClr val="000000"/>
                </a:solidFill>
                <a:latin typeface="Helvetica"/>
                <a:ea typeface="Helvetica"/>
                <a:cs typeface="Helvetica"/>
              </a:rPr>
              <a:t>the order of universal quantifiers does not change </a:t>
            </a:r>
            <a:r>
              <a:rPr lang="en-US" sz="2400" dirty="0" smtClean="0">
                <a:solidFill>
                  <a:srgbClr val="000000"/>
                </a:solidFill>
                <a:latin typeface="Helvetica"/>
                <a:ea typeface="Helvetica"/>
                <a:cs typeface="Helvetica"/>
              </a:rPr>
              <a:t>the meaning</a:t>
            </a:r>
            <a:r>
              <a:rPr lang="en-US" sz="2400" dirty="0">
                <a:solidFill>
                  <a:srgbClr val="000000"/>
                </a:solidFill>
                <a:latin typeface="Helvetica"/>
                <a:ea typeface="Helvetica"/>
                <a:cs typeface="Helvetica"/>
              </a:rPr>
              <a:t>:</a:t>
            </a:r>
          </a:p>
          <a:p>
            <a:pPr marL="0" indent="0">
              <a:buNone/>
            </a:pPr>
            <a:r>
              <a:rPr lang="en-US" sz="2400" dirty="0">
                <a:solidFill>
                  <a:srgbClr val="000000"/>
                </a:solidFill>
                <a:latin typeface="Helvetica"/>
                <a:ea typeface="Helvetica"/>
                <a:cs typeface="Helvetica"/>
              </a:rPr>
              <a:t>	</a:t>
            </a:r>
            <a:r>
              <a:rPr lang="en-US" sz="2400" dirty="0" smtClean="0">
                <a:solidFill>
                  <a:srgbClr val="000000"/>
                </a:solidFill>
                <a:latin typeface="Helvetica"/>
                <a:ea typeface="Helvetica"/>
                <a:cs typeface="Helvetica"/>
              </a:rPr>
              <a:t>(Ax</a:t>
            </a:r>
            <a:r>
              <a:rPr lang="en-US" sz="2400" dirty="0">
                <a:solidFill>
                  <a:srgbClr val="000000"/>
                </a:solidFill>
                <a:latin typeface="Helvetica"/>
                <a:ea typeface="Helvetica"/>
                <a:cs typeface="Helvetica"/>
              </a:rPr>
              <a:t>)</a:t>
            </a:r>
            <a:r>
              <a:rPr lang="en-US" sz="2400" dirty="0" smtClean="0">
                <a:solidFill>
                  <a:srgbClr val="000000"/>
                </a:solidFill>
                <a:latin typeface="Helvetica"/>
                <a:ea typeface="Helvetica"/>
                <a:cs typeface="Helvetica"/>
              </a:rPr>
              <a:t>(Ay</a:t>
            </a:r>
            <a:r>
              <a:rPr lang="en-US" sz="2400" dirty="0">
                <a:solidFill>
                  <a:srgbClr val="000000"/>
                </a:solidFill>
                <a:latin typeface="Helvetica"/>
                <a:ea typeface="Helvetica"/>
                <a:cs typeface="Helvetica"/>
              </a:rPr>
              <a:t>)P(</a:t>
            </a:r>
            <a:r>
              <a:rPr lang="en-US" sz="2400" dirty="0" err="1">
                <a:solidFill>
                  <a:srgbClr val="000000"/>
                </a:solidFill>
                <a:latin typeface="Helvetica"/>
                <a:ea typeface="Helvetica"/>
                <a:cs typeface="Helvetica"/>
              </a:rPr>
              <a:t>x,y</a:t>
            </a:r>
            <a:r>
              <a:rPr lang="en-US" sz="2400" dirty="0">
                <a:solidFill>
                  <a:srgbClr val="000000"/>
                </a:solidFill>
                <a:latin typeface="Helvetica"/>
                <a:ea typeface="Helvetica"/>
                <a:cs typeface="Helvetica"/>
              </a:rPr>
              <a:t>) </a:t>
            </a:r>
            <a:r>
              <a:rPr lang="en-US" sz="2400" dirty="0" smtClean="0">
                <a:solidFill>
                  <a:srgbClr val="000000"/>
                </a:solidFill>
                <a:latin typeface="Helvetica"/>
                <a:ea typeface="Helvetica"/>
                <a:cs typeface="Helvetica"/>
                <a:sym typeface="Wingdings"/>
              </a:rPr>
              <a:t> </a:t>
            </a:r>
            <a:r>
              <a:rPr lang="en-US" sz="2400" dirty="0" smtClean="0">
                <a:solidFill>
                  <a:srgbClr val="000000"/>
                </a:solidFill>
                <a:latin typeface="Helvetica"/>
                <a:ea typeface="Helvetica"/>
                <a:cs typeface="Helvetica"/>
              </a:rPr>
              <a:t>(Ay</a:t>
            </a:r>
            <a:r>
              <a:rPr lang="en-US" sz="2400" dirty="0">
                <a:solidFill>
                  <a:srgbClr val="000000"/>
                </a:solidFill>
                <a:latin typeface="Helvetica"/>
                <a:ea typeface="Helvetica"/>
                <a:cs typeface="Helvetica"/>
              </a:rPr>
              <a:t>)</a:t>
            </a:r>
            <a:r>
              <a:rPr lang="en-US" sz="2400" dirty="0" smtClean="0">
                <a:solidFill>
                  <a:srgbClr val="000000"/>
                </a:solidFill>
                <a:latin typeface="Helvetica"/>
                <a:ea typeface="Helvetica"/>
                <a:cs typeface="Helvetica"/>
              </a:rPr>
              <a:t>(Ax</a:t>
            </a:r>
            <a:r>
              <a:rPr lang="en-US" sz="2400" dirty="0">
                <a:solidFill>
                  <a:srgbClr val="000000"/>
                </a:solidFill>
                <a:latin typeface="Helvetica"/>
                <a:ea typeface="Helvetica"/>
                <a:cs typeface="Helvetica"/>
              </a:rPr>
              <a:t>) P(</a:t>
            </a:r>
            <a:r>
              <a:rPr lang="en-US" sz="2400" dirty="0" err="1">
                <a:solidFill>
                  <a:srgbClr val="000000"/>
                </a:solidFill>
                <a:latin typeface="Helvetica"/>
                <a:ea typeface="Helvetica"/>
                <a:cs typeface="Helvetica"/>
              </a:rPr>
              <a:t>x,y</a:t>
            </a:r>
            <a:r>
              <a:rPr lang="en-US" sz="2400" dirty="0">
                <a:solidFill>
                  <a:srgbClr val="000000"/>
                </a:solidFill>
                <a:latin typeface="Helvetica"/>
                <a:ea typeface="Helvetica"/>
                <a:cs typeface="Helvetica"/>
              </a:rPr>
              <a:t>)</a:t>
            </a:r>
          </a:p>
          <a:p>
            <a:r>
              <a:rPr lang="en-US" sz="2400" dirty="0" smtClean="0">
                <a:solidFill>
                  <a:srgbClr val="000000"/>
                </a:solidFill>
                <a:latin typeface="Helvetica"/>
                <a:ea typeface="Helvetica"/>
                <a:cs typeface="Helvetica"/>
              </a:rPr>
              <a:t>Similarly</a:t>
            </a:r>
            <a:r>
              <a:rPr lang="en-US" sz="2400" dirty="0">
                <a:solidFill>
                  <a:srgbClr val="000000"/>
                </a:solidFill>
                <a:latin typeface="Helvetica"/>
                <a:ea typeface="Helvetica"/>
                <a:cs typeface="Helvetica"/>
              </a:rPr>
              <a:t>, you can switch the order of existential quantifiers:</a:t>
            </a:r>
          </a:p>
          <a:p>
            <a:pPr marL="0" indent="0">
              <a:buNone/>
            </a:pPr>
            <a:r>
              <a:rPr lang="en-US" sz="2400" dirty="0">
                <a:solidFill>
                  <a:srgbClr val="000000"/>
                </a:solidFill>
                <a:latin typeface="Helvetica"/>
                <a:ea typeface="Helvetica"/>
                <a:cs typeface="Helvetica"/>
              </a:rPr>
              <a:t>	</a:t>
            </a:r>
            <a:r>
              <a:rPr lang="en-US" sz="2400" dirty="0" smtClean="0">
                <a:solidFill>
                  <a:srgbClr val="000000"/>
                </a:solidFill>
                <a:latin typeface="Helvetica"/>
                <a:ea typeface="Helvetica"/>
                <a:cs typeface="Helvetica"/>
              </a:rPr>
              <a:t>(Ex</a:t>
            </a:r>
            <a:r>
              <a:rPr lang="en-US" sz="2400" dirty="0">
                <a:solidFill>
                  <a:srgbClr val="000000"/>
                </a:solidFill>
                <a:latin typeface="Helvetica"/>
                <a:ea typeface="Helvetica"/>
                <a:cs typeface="Helvetica"/>
              </a:rPr>
              <a:t>)</a:t>
            </a:r>
            <a:r>
              <a:rPr lang="en-US" sz="2400" dirty="0" smtClean="0">
                <a:solidFill>
                  <a:srgbClr val="000000"/>
                </a:solidFill>
                <a:latin typeface="Helvetica"/>
                <a:ea typeface="Helvetica"/>
                <a:cs typeface="Helvetica"/>
              </a:rPr>
              <a:t>(</a:t>
            </a:r>
            <a:r>
              <a:rPr lang="en-US" sz="2400" dirty="0" err="1" smtClean="0">
                <a:solidFill>
                  <a:srgbClr val="000000"/>
                </a:solidFill>
                <a:latin typeface="Helvetica"/>
                <a:ea typeface="Helvetica"/>
                <a:cs typeface="Helvetica"/>
              </a:rPr>
              <a:t>Ey</a:t>
            </a:r>
            <a:r>
              <a:rPr lang="en-US" sz="2400" dirty="0">
                <a:solidFill>
                  <a:srgbClr val="000000"/>
                </a:solidFill>
                <a:latin typeface="Helvetica"/>
                <a:ea typeface="Helvetica"/>
                <a:cs typeface="Helvetica"/>
              </a:rPr>
              <a:t>)P(</a:t>
            </a:r>
            <a:r>
              <a:rPr lang="en-US" sz="2400" dirty="0" err="1">
                <a:solidFill>
                  <a:srgbClr val="000000"/>
                </a:solidFill>
                <a:latin typeface="Helvetica"/>
                <a:ea typeface="Helvetica"/>
                <a:cs typeface="Helvetica"/>
              </a:rPr>
              <a:t>x,y</a:t>
            </a:r>
            <a:r>
              <a:rPr lang="en-US" sz="2400" dirty="0">
                <a:solidFill>
                  <a:srgbClr val="000000"/>
                </a:solidFill>
                <a:latin typeface="Helvetica"/>
                <a:ea typeface="Helvetica"/>
                <a:cs typeface="Helvetica"/>
              </a:rPr>
              <a:t>) </a:t>
            </a:r>
            <a:r>
              <a:rPr lang="en-US" sz="2400" dirty="0" smtClean="0">
                <a:solidFill>
                  <a:srgbClr val="000000"/>
                </a:solidFill>
                <a:latin typeface="Helvetica"/>
                <a:ea typeface="Helvetica"/>
                <a:cs typeface="Helvetica"/>
                <a:sym typeface="Wingdings"/>
              </a:rPr>
              <a:t></a:t>
            </a:r>
            <a:r>
              <a:rPr lang="en-US" sz="2400" dirty="0" smtClean="0">
                <a:solidFill>
                  <a:srgbClr val="000000"/>
                </a:solidFill>
                <a:latin typeface="Helvetica"/>
                <a:ea typeface="Helvetica"/>
                <a:cs typeface="Helvetica"/>
              </a:rPr>
              <a:t> (</a:t>
            </a:r>
            <a:r>
              <a:rPr lang="en-US" sz="2400" dirty="0" err="1" smtClean="0">
                <a:solidFill>
                  <a:srgbClr val="000000"/>
                </a:solidFill>
                <a:latin typeface="Helvetica"/>
                <a:ea typeface="Helvetica"/>
                <a:cs typeface="Helvetica"/>
              </a:rPr>
              <a:t>Ey</a:t>
            </a:r>
            <a:r>
              <a:rPr lang="en-US" sz="2400" dirty="0">
                <a:solidFill>
                  <a:srgbClr val="000000"/>
                </a:solidFill>
                <a:latin typeface="Helvetica"/>
                <a:ea typeface="Helvetica"/>
                <a:cs typeface="Helvetica"/>
              </a:rPr>
              <a:t>)</a:t>
            </a:r>
            <a:r>
              <a:rPr lang="en-US" sz="2400" dirty="0" smtClean="0">
                <a:solidFill>
                  <a:srgbClr val="000000"/>
                </a:solidFill>
                <a:latin typeface="Helvetica"/>
                <a:ea typeface="Helvetica"/>
                <a:cs typeface="Helvetica"/>
              </a:rPr>
              <a:t>(Ex</a:t>
            </a:r>
            <a:r>
              <a:rPr lang="en-US" sz="2400" dirty="0">
                <a:solidFill>
                  <a:srgbClr val="000000"/>
                </a:solidFill>
                <a:latin typeface="Helvetica"/>
                <a:ea typeface="Helvetica"/>
                <a:cs typeface="Helvetica"/>
              </a:rPr>
              <a:t>) P(</a:t>
            </a:r>
            <a:r>
              <a:rPr lang="en-US" sz="2400" dirty="0" err="1">
                <a:solidFill>
                  <a:srgbClr val="000000"/>
                </a:solidFill>
                <a:latin typeface="Helvetica"/>
                <a:ea typeface="Helvetica"/>
                <a:cs typeface="Helvetica"/>
              </a:rPr>
              <a:t>x,y</a:t>
            </a:r>
            <a:r>
              <a:rPr lang="en-US" sz="2400" dirty="0">
                <a:solidFill>
                  <a:srgbClr val="000000"/>
                </a:solidFill>
                <a:latin typeface="Helvetica"/>
                <a:ea typeface="Helvetica"/>
                <a:cs typeface="Helvetica"/>
              </a:rPr>
              <a:t>)</a:t>
            </a:r>
          </a:p>
          <a:p>
            <a:r>
              <a:rPr lang="en-US" sz="2400" dirty="0" smtClean="0">
                <a:solidFill>
                  <a:srgbClr val="000000"/>
                </a:solidFill>
                <a:latin typeface="Helvetica"/>
                <a:ea typeface="Helvetica"/>
                <a:cs typeface="Helvetica"/>
              </a:rPr>
              <a:t>Switching </a:t>
            </a:r>
            <a:r>
              <a:rPr lang="en-US" sz="2400" dirty="0">
                <a:solidFill>
                  <a:srgbClr val="000000"/>
                </a:solidFill>
                <a:latin typeface="Helvetica"/>
                <a:ea typeface="Helvetica"/>
                <a:cs typeface="Helvetica"/>
              </a:rPr>
              <a:t>the order of universals and </a:t>
            </a:r>
            <a:r>
              <a:rPr lang="en-US" sz="2400" dirty="0" err="1">
                <a:solidFill>
                  <a:srgbClr val="000000"/>
                </a:solidFill>
                <a:latin typeface="Helvetica"/>
                <a:ea typeface="Helvetica"/>
                <a:cs typeface="Helvetica"/>
              </a:rPr>
              <a:t>existentials</a:t>
            </a:r>
            <a:r>
              <a:rPr lang="en-US" sz="2400" dirty="0">
                <a:solidFill>
                  <a:srgbClr val="000000"/>
                </a:solidFill>
                <a:latin typeface="Helvetica"/>
                <a:ea typeface="Helvetica"/>
                <a:cs typeface="Helvetica"/>
              </a:rPr>
              <a:t> does change meaning:</a:t>
            </a:r>
          </a:p>
          <a:p>
            <a:pPr marL="0" indent="0">
              <a:buNone/>
            </a:pPr>
            <a:r>
              <a:rPr lang="en-US" sz="2400" dirty="0">
                <a:solidFill>
                  <a:srgbClr val="000000"/>
                </a:solidFill>
                <a:latin typeface="Helvetica"/>
                <a:ea typeface="Helvetica"/>
                <a:cs typeface="Helvetica"/>
              </a:rPr>
              <a:t>	(Ax)(</a:t>
            </a:r>
            <a:r>
              <a:rPr lang="en-US" sz="2400" dirty="0" err="1">
                <a:solidFill>
                  <a:srgbClr val="000000"/>
                </a:solidFill>
                <a:latin typeface="Helvetica"/>
                <a:ea typeface="Helvetica"/>
                <a:cs typeface="Helvetica"/>
              </a:rPr>
              <a:t>Ey</a:t>
            </a:r>
            <a:r>
              <a:rPr lang="en-US" sz="2400" dirty="0">
                <a:solidFill>
                  <a:srgbClr val="000000"/>
                </a:solidFill>
                <a:latin typeface="Helvetica"/>
                <a:ea typeface="Helvetica"/>
                <a:cs typeface="Helvetica"/>
              </a:rPr>
              <a:t>) likes(</a:t>
            </a:r>
            <a:r>
              <a:rPr lang="en-US" sz="2400" dirty="0" err="1">
                <a:solidFill>
                  <a:srgbClr val="000000"/>
                </a:solidFill>
                <a:latin typeface="Helvetica"/>
                <a:ea typeface="Helvetica"/>
                <a:cs typeface="Helvetica"/>
              </a:rPr>
              <a:t>x,y</a:t>
            </a:r>
            <a:r>
              <a:rPr lang="en-US" sz="2400" dirty="0">
                <a:solidFill>
                  <a:srgbClr val="000000"/>
                </a:solidFill>
                <a:latin typeface="Helvetica"/>
                <a:ea typeface="Helvetica"/>
                <a:cs typeface="Helvetica"/>
              </a:rPr>
              <a:t>)</a:t>
            </a:r>
          </a:p>
          <a:p>
            <a:pPr marL="0" indent="0">
              <a:buNone/>
            </a:pPr>
            <a:r>
              <a:rPr lang="en-US" sz="2400" dirty="0" smtClean="0">
                <a:solidFill>
                  <a:srgbClr val="000000"/>
                </a:solidFill>
                <a:latin typeface="Helvetica"/>
                <a:ea typeface="Helvetica"/>
                <a:cs typeface="Helvetica"/>
              </a:rPr>
              <a:t>	        Everyone </a:t>
            </a:r>
            <a:r>
              <a:rPr lang="en-US" sz="2400" dirty="0">
                <a:solidFill>
                  <a:srgbClr val="000000"/>
                </a:solidFill>
                <a:latin typeface="Helvetica"/>
                <a:ea typeface="Helvetica"/>
                <a:cs typeface="Helvetica"/>
              </a:rPr>
              <a:t>likes </a:t>
            </a:r>
            <a:r>
              <a:rPr lang="en-US" sz="2400" dirty="0" smtClean="0">
                <a:solidFill>
                  <a:srgbClr val="000000"/>
                </a:solidFill>
                <a:latin typeface="Helvetica"/>
                <a:ea typeface="Helvetica"/>
                <a:cs typeface="Helvetica"/>
              </a:rPr>
              <a:t>someone</a:t>
            </a:r>
          </a:p>
          <a:p>
            <a:pPr marL="0" indent="0">
              <a:buNone/>
            </a:pPr>
            <a:r>
              <a:rPr lang="en-US" sz="2400" dirty="0">
                <a:solidFill>
                  <a:srgbClr val="000000"/>
                </a:solidFill>
                <a:latin typeface="Helvetica"/>
                <a:ea typeface="Helvetica"/>
                <a:cs typeface="Helvetica"/>
              </a:rPr>
              <a:t>	</a:t>
            </a:r>
            <a:r>
              <a:rPr lang="en-US" sz="2400" dirty="0" smtClean="0">
                <a:solidFill>
                  <a:srgbClr val="000000"/>
                </a:solidFill>
                <a:latin typeface="Helvetica"/>
                <a:ea typeface="Helvetica"/>
                <a:cs typeface="Helvetica"/>
              </a:rPr>
              <a:t>(</a:t>
            </a:r>
            <a:r>
              <a:rPr lang="en-US" sz="2400" dirty="0" err="1" smtClean="0">
                <a:solidFill>
                  <a:srgbClr val="000000"/>
                </a:solidFill>
                <a:latin typeface="Helvetica"/>
                <a:ea typeface="Helvetica"/>
                <a:cs typeface="Helvetica"/>
              </a:rPr>
              <a:t>Ey</a:t>
            </a:r>
            <a:r>
              <a:rPr lang="en-US" sz="2400" dirty="0">
                <a:solidFill>
                  <a:srgbClr val="000000"/>
                </a:solidFill>
                <a:latin typeface="Helvetica"/>
                <a:ea typeface="Helvetica"/>
                <a:cs typeface="Helvetica"/>
              </a:rPr>
              <a:t>)</a:t>
            </a:r>
            <a:r>
              <a:rPr lang="en-US" sz="2400" dirty="0" smtClean="0">
                <a:solidFill>
                  <a:srgbClr val="000000"/>
                </a:solidFill>
                <a:latin typeface="Helvetica"/>
                <a:ea typeface="Helvetica"/>
                <a:cs typeface="Helvetica"/>
              </a:rPr>
              <a:t>(Ax</a:t>
            </a:r>
            <a:r>
              <a:rPr lang="en-US" sz="2400" dirty="0">
                <a:solidFill>
                  <a:srgbClr val="000000"/>
                </a:solidFill>
                <a:latin typeface="Helvetica"/>
                <a:ea typeface="Helvetica"/>
                <a:cs typeface="Helvetica"/>
              </a:rPr>
              <a:t>) likes(</a:t>
            </a:r>
            <a:r>
              <a:rPr lang="en-US" sz="2400" dirty="0" err="1">
                <a:solidFill>
                  <a:srgbClr val="000000"/>
                </a:solidFill>
                <a:latin typeface="Helvetica"/>
                <a:ea typeface="Helvetica"/>
                <a:cs typeface="Helvetica"/>
              </a:rPr>
              <a:t>x,y</a:t>
            </a:r>
            <a:r>
              <a:rPr lang="en-US" sz="2400" dirty="0" smtClean="0">
                <a:solidFill>
                  <a:srgbClr val="000000"/>
                </a:solidFill>
                <a:latin typeface="Helvetica"/>
                <a:ea typeface="Helvetica"/>
                <a:cs typeface="Helvetica"/>
              </a:rPr>
              <a:t>)</a:t>
            </a:r>
          </a:p>
          <a:p>
            <a:pPr marL="0" indent="0">
              <a:buNone/>
            </a:pPr>
            <a:r>
              <a:rPr lang="en-US" sz="2400" dirty="0" smtClean="0">
                <a:solidFill>
                  <a:srgbClr val="000000"/>
                </a:solidFill>
                <a:latin typeface="Helvetica"/>
                <a:ea typeface="Helvetica"/>
                <a:cs typeface="Helvetica"/>
              </a:rPr>
              <a:t>	        Someone </a:t>
            </a:r>
            <a:r>
              <a:rPr lang="en-US" sz="2400" dirty="0">
                <a:solidFill>
                  <a:srgbClr val="000000"/>
                </a:solidFill>
                <a:latin typeface="Helvetica"/>
                <a:ea typeface="Helvetica"/>
                <a:cs typeface="Helvetica"/>
              </a:rPr>
              <a:t>is liked by everyone</a:t>
            </a:r>
            <a:endParaRPr lang="en-US" sz="2400" dirty="0"/>
          </a:p>
        </p:txBody>
      </p:sp>
    </p:spTree>
    <p:extLst>
      <p:ext uri="{BB962C8B-B14F-4D97-AF65-F5344CB8AC3E}">
        <p14:creationId xmlns:p14="http://schemas.microsoft.com/office/powerpoint/2010/main" val="7837303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t>Unification</a:t>
            </a:r>
          </a:p>
        </p:txBody>
      </p:sp>
      <p:sp>
        <p:nvSpPr>
          <p:cNvPr id="15363" name="Rectangle 3"/>
          <p:cNvSpPr>
            <a:spLocks noGrp="1" noChangeArrowheads="1"/>
          </p:cNvSpPr>
          <p:nvPr>
            <p:ph type="body" idx="1"/>
          </p:nvPr>
        </p:nvSpPr>
        <p:spPr/>
        <p:txBody>
          <a:bodyPr>
            <a:normAutofit fontScale="92500" lnSpcReduction="10000"/>
          </a:bodyPr>
          <a:lstStyle/>
          <a:p>
            <a:pPr marL="0" indent="0">
              <a:buNone/>
            </a:pPr>
            <a:r>
              <a:rPr lang="en-US" sz="2800" dirty="0"/>
              <a:t>Unification – takes two similar sentences and computes </a:t>
            </a:r>
            <a:r>
              <a:rPr lang="en-US" sz="2800" dirty="0" smtClean="0"/>
              <a:t>the substitution </a:t>
            </a:r>
            <a:r>
              <a:rPr lang="en-US" sz="2800" dirty="0"/>
              <a:t>that makes them look the </a:t>
            </a:r>
            <a:r>
              <a:rPr lang="en-US" sz="2800" dirty="0" smtClean="0"/>
              <a:t>same</a:t>
            </a:r>
            <a:endParaRPr lang="en-US" sz="2800" dirty="0"/>
          </a:p>
          <a:p>
            <a:r>
              <a:rPr lang="en-US" sz="2000" dirty="0"/>
              <a:t>Unify(</a:t>
            </a:r>
            <a:r>
              <a:rPr lang="el-GR" sz="2000" dirty="0">
                <a:cs typeface="Arial" charset="0"/>
              </a:rPr>
              <a:t>α</a:t>
            </a:r>
            <a:r>
              <a:rPr lang="en-US" sz="2000" dirty="0"/>
              <a:t>,</a:t>
            </a:r>
            <a:r>
              <a:rPr lang="el-GR" sz="2000" dirty="0">
                <a:cs typeface="Arial" charset="0"/>
              </a:rPr>
              <a:t>β</a:t>
            </a:r>
            <a:r>
              <a:rPr lang="en-US" sz="2000" dirty="0"/>
              <a:t>) = </a:t>
            </a:r>
            <a:r>
              <a:rPr lang="el-GR" sz="2000" dirty="0">
                <a:cs typeface="Arial" charset="0"/>
              </a:rPr>
              <a:t>θ</a:t>
            </a:r>
            <a:r>
              <a:rPr lang="en-US" sz="2000" dirty="0"/>
              <a:t> if </a:t>
            </a:r>
            <a:r>
              <a:rPr lang="en-US" sz="2000" dirty="0" smtClean="0"/>
              <a:t>subs(</a:t>
            </a:r>
            <a:r>
              <a:rPr lang="el-GR" sz="2000" dirty="0" smtClean="0">
                <a:cs typeface="Arial" charset="0"/>
              </a:rPr>
              <a:t>α</a:t>
            </a:r>
            <a:r>
              <a:rPr lang="en-US" sz="2000" dirty="0" smtClean="0">
                <a:cs typeface="Arial" charset="0"/>
              </a:rPr>
              <a:t>,</a:t>
            </a:r>
            <a:r>
              <a:rPr lang="el-GR" sz="2000" dirty="0" smtClean="0">
                <a:cs typeface="Arial" charset="0"/>
              </a:rPr>
              <a:t>θ</a:t>
            </a:r>
            <a:r>
              <a:rPr lang="en-US" sz="2000" dirty="0" smtClean="0">
                <a:cs typeface="Arial" charset="0"/>
              </a:rPr>
              <a:t>)</a:t>
            </a:r>
            <a:r>
              <a:rPr lang="en-US" sz="2000" dirty="0" smtClean="0"/>
              <a:t> </a:t>
            </a:r>
            <a:r>
              <a:rPr lang="en-US" sz="2000" dirty="0"/>
              <a:t>= </a:t>
            </a:r>
            <a:r>
              <a:rPr lang="en-US" sz="2000" dirty="0" smtClean="0"/>
              <a:t>subs(</a:t>
            </a:r>
            <a:r>
              <a:rPr lang="el-GR" sz="2000" dirty="0" smtClean="0">
                <a:cs typeface="Arial" charset="0"/>
              </a:rPr>
              <a:t>β</a:t>
            </a:r>
            <a:r>
              <a:rPr lang="en-US" sz="2000" dirty="0" smtClean="0">
                <a:cs typeface="Arial" charset="0"/>
              </a:rPr>
              <a:t>,</a:t>
            </a:r>
            <a:r>
              <a:rPr lang="el-GR" sz="2000" dirty="0" smtClean="0">
                <a:cs typeface="Arial" charset="0"/>
              </a:rPr>
              <a:t>θ</a:t>
            </a:r>
            <a:r>
              <a:rPr lang="en-US" sz="2000" dirty="0" smtClean="0">
                <a:cs typeface="Arial" charset="0"/>
              </a:rPr>
              <a:t>)</a:t>
            </a:r>
            <a:r>
              <a:rPr lang="el-GR" sz="2000" dirty="0" smtClean="0">
                <a:cs typeface="Arial" charset="0"/>
              </a:rPr>
              <a:t> </a:t>
            </a:r>
            <a:r>
              <a:rPr lang="en-US" sz="2000" dirty="0"/>
              <a:t>
</a:t>
            </a:r>
            <a:endParaRPr lang="en-US" sz="2000" dirty="0" smtClean="0"/>
          </a:p>
          <a:p>
            <a:endParaRPr lang="en-US" sz="2000" dirty="0"/>
          </a:p>
          <a:p>
            <a:endParaRPr lang="en-US" sz="1400" dirty="0"/>
          </a:p>
          <a:p>
            <a:pPr>
              <a:buFontTx/>
              <a:buNone/>
            </a:pPr>
            <a:r>
              <a:rPr lang="en-US" sz="2000" dirty="0"/>
              <a:t>p 			q	 		</a:t>
            </a:r>
            <a:r>
              <a:rPr lang="el-GR" sz="2000" dirty="0">
                <a:cs typeface="Arial" charset="0"/>
              </a:rPr>
              <a:t>θ</a:t>
            </a:r>
            <a:r>
              <a:rPr lang="en-US" sz="2000" dirty="0"/>
              <a:t>  </a:t>
            </a:r>
          </a:p>
          <a:p>
            <a:pPr>
              <a:buNone/>
            </a:pPr>
            <a:r>
              <a:rPr lang="en-US" sz="2000" dirty="0"/>
              <a:t>Knows(</a:t>
            </a:r>
            <a:r>
              <a:rPr lang="en-US" sz="2000" dirty="0" err="1"/>
              <a:t>John,x</a:t>
            </a:r>
            <a:r>
              <a:rPr lang="en-US" sz="2000" dirty="0"/>
              <a:t>) 	Knows(</a:t>
            </a:r>
            <a:r>
              <a:rPr lang="en-US" sz="2000" dirty="0" err="1"/>
              <a:t>John,Jane</a:t>
            </a:r>
            <a:r>
              <a:rPr lang="en-US" sz="2000" dirty="0"/>
              <a:t>) </a:t>
            </a:r>
            <a:r>
              <a:rPr lang="en-US" sz="2000" dirty="0" smtClean="0"/>
              <a:t>       </a:t>
            </a:r>
            <a:r>
              <a:rPr lang="en-US" sz="2000" dirty="0"/>
              <a:t>	</a:t>
            </a:r>
            <a:r>
              <a:rPr lang="en-US" sz="2000" dirty="0" smtClean="0"/>
              <a:t>        </a:t>
            </a:r>
            <a:r>
              <a:rPr lang="en-US" sz="2000" dirty="0" smtClean="0">
                <a:solidFill>
                  <a:srgbClr val="CC0099"/>
                </a:solidFill>
              </a:rPr>
              <a:t>{</a:t>
            </a:r>
            <a:r>
              <a:rPr lang="en-US" sz="2000" dirty="0">
                <a:solidFill>
                  <a:srgbClr val="CC0099"/>
                </a:solidFill>
              </a:rPr>
              <a:t>x/Jane}</a:t>
            </a:r>
            <a:r>
              <a:rPr lang="en-US" sz="2000" dirty="0" smtClean="0">
                <a:solidFill>
                  <a:srgbClr val="CC0099"/>
                </a:solidFill>
              </a:rPr>
              <a:t>}</a:t>
            </a:r>
            <a:endParaRPr lang="en-US" sz="2000" dirty="0">
              <a:solidFill>
                <a:srgbClr val="CC0099"/>
              </a:solidFill>
            </a:endParaRPr>
          </a:p>
          <a:p>
            <a:pPr>
              <a:buNone/>
            </a:pPr>
            <a:r>
              <a:rPr lang="en-US" sz="2000" dirty="0"/>
              <a:t>Knows(</a:t>
            </a:r>
            <a:r>
              <a:rPr lang="en-US" sz="2000" dirty="0" err="1"/>
              <a:t>John,x</a:t>
            </a:r>
            <a:r>
              <a:rPr lang="en-US" sz="2000" dirty="0"/>
              <a:t>)	Knows(</a:t>
            </a:r>
            <a:r>
              <a:rPr lang="en-US" sz="2000" dirty="0" err="1"/>
              <a:t>y,OJ</a:t>
            </a:r>
            <a:r>
              <a:rPr lang="en-US" sz="2000" dirty="0"/>
              <a:t>) 		</a:t>
            </a:r>
            <a:r>
              <a:rPr lang="en-US" sz="2000" dirty="0" smtClean="0"/>
              <a:t>                </a:t>
            </a:r>
            <a:r>
              <a:rPr lang="en-US" sz="2000" dirty="0" smtClean="0">
                <a:solidFill>
                  <a:srgbClr val="CC0099"/>
                </a:solidFill>
              </a:rPr>
              <a:t>{</a:t>
            </a:r>
            <a:r>
              <a:rPr lang="en-US" sz="2000" dirty="0">
                <a:solidFill>
                  <a:srgbClr val="CC0099"/>
                </a:solidFill>
              </a:rPr>
              <a:t>x/</a:t>
            </a:r>
            <a:r>
              <a:rPr lang="en-US" sz="2000" dirty="0" err="1">
                <a:solidFill>
                  <a:srgbClr val="CC0099"/>
                </a:solidFill>
              </a:rPr>
              <a:t>OJ,y</a:t>
            </a:r>
            <a:r>
              <a:rPr lang="en-US" sz="2000" dirty="0">
                <a:solidFill>
                  <a:srgbClr val="CC0099"/>
                </a:solidFill>
              </a:rPr>
              <a:t>/John}</a:t>
            </a:r>
            <a:r>
              <a:rPr lang="en-US" sz="2000" dirty="0" smtClean="0">
                <a:solidFill>
                  <a:srgbClr val="CC0099"/>
                </a:solidFill>
              </a:rPr>
              <a:t>}</a:t>
            </a:r>
            <a:endParaRPr lang="en-US" sz="2000" dirty="0">
              <a:solidFill>
                <a:srgbClr val="CC0099"/>
              </a:solidFill>
            </a:endParaRPr>
          </a:p>
          <a:p>
            <a:pPr>
              <a:buFontTx/>
              <a:buNone/>
            </a:pPr>
            <a:r>
              <a:rPr lang="en-US" sz="2000" dirty="0"/>
              <a:t>Knows(</a:t>
            </a:r>
            <a:r>
              <a:rPr lang="en-US" sz="2000" dirty="0" err="1"/>
              <a:t>John,x</a:t>
            </a:r>
            <a:r>
              <a:rPr lang="en-US" sz="2000" dirty="0"/>
              <a:t>) 	Knows(</a:t>
            </a:r>
            <a:r>
              <a:rPr lang="en-US" sz="2000" dirty="0" err="1"/>
              <a:t>y,Mother</a:t>
            </a:r>
            <a:r>
              <a:rPr lang="en-US" sz="2000" dirty="0"/>
              <a:t>(y))	</a:t>
            </a:r>
            <a:r>
              <a:rPr lang="en-US" sz="2000" dirty="0" smtClean="0"/>
              <a:t>        </a:t>
            </a:r>
            <a:r>
              <a:rPr lang="en-US" sz="2000" dirty="0" smtClean="0">
                <a:solidFill>
                  <a:srgbClr val="CC0099"/>
                </a:solidFill>
              </a:rPr>
              <a:t>{</a:t>
            </a:r>
            <a:r>
              <a:rPr lang="en-US" sz="2000" dirty="0">
                <a:solidFill>
                  <a:srgbClr val="CC0099"/>
                </a:solidFill>
              </a:rPr>
              <a:t>y/</a:t>
            </a:r>
            <a:r>
              <a:rPr lang="en-US" sz="2000" dirty="0" err="1">
                <a:solidFill>
                  <a:srgbClr val="CC0099"/>
                </a:solidFill>
              </a:rPr>
              <a:t>John,x</a:t>
            </a:r>
            <a:r>
              <a:rPr lang="en-US" sz="2000" dirty="0">
                <a:solidFill>
                  <a:srgbClr val="CC0099"/>
                </a:solidFill>
              </a:rPr>
              <a:t>/Mother(John)}}</a:t>
            </a:r>
          </a:p>
          <a:p>
            <a:pPr>
              <a:buFontTx/>
              <a:buNone/>
            </a:pPr>
            <a:r>
              <a:rPr lang="en-US" sz="2000" dirty="0"/>
              <a:t>Knows(</a:t>
            </a:r>
            <a:r>
              <a:rPr lang="en-US" sz="2000" dirty="0" err="1"/>
              <a:t>John,x</a:t>
            </a:r>
            <a:r>
              <a:rPr lang="en-US" sz="2000" dirty="0"/>
              <a:t>)	Knows(</a:t>
            </a:r>
            <a:r>
              <a:rPr lang="en-US" sz="2000" dirty="0" err="1"/>
              <a:t>x,OJ</a:t>
            </a:r>
            <a:r>
              <a:rPr lang="en-US" sz="2000" dirty="0"/>
              <a:t>) 		</a:t>
            </a:r>
            <a:r>
              <a:rPr lang="en-US" sz="2000" dirty="0" smtClean="0"/>
              <a:t>                </a:t>
            </a:r>
            <a:r>
              <a:rPr lang="en-US" sz="2000" dirty="0" smtClean="0">
                <a:solidFill>
                  <a:srgbClr val="CC0099"/>
                </a:solidFill>
              </a:rPr>
              <a:t>{</a:t>
            </a:r>
            <a:r>
              <a:rPr lang="en-US" sz="2000" dirty="0">
                <a:solidFill>
                  <a:srgbClr val="CC0099"/>
                </a:solidFill>
              </a:rPr>
              <a:t>fail}
</a:t>
            </a:r>
            <a:endParaRPr lang="en-US" sz="1400" dirty="0">
              <a:solidFill>
                <a:srgbClr val="CC0099"/>
              </a:solidFill>
            </a:endParaRPr>
          </a:p>
          <a:p>
            <a:pPr marL="0" indent="0">
              <a:buNone/>
            </a:pPr>
            <a:r>
              <a:rPr lang="en-US" sz="2000" dirty="0"/>
              <a:t>
</a:t>
            </a:r>
          </a:p>
        </p:txBody>
      </p:sp>
      <p:sp>
        <p:nvSpPr>
          <p:cNvPr id="15364" name="Line 4"/>
          <p:cNvSpPr>
            <a:spLocks noChangeShapeType="1"/>
          </p:cNvSpPr>
          <p:nvPr/>
        </p:nvSpPr>
        <p:spPr bwMode="auto">
          <a:xfrm>
            <a:off x="533400" y="3886200"/>
            <a:ext cx="77724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5365" name="Line 5"/>
          <p:cNvSpPr>
            <a:spLocks noChangeShapeType="1"/>
          </p:cNvSpPr>
          <p:nvPr/>
        </p:nvSpPr>
        <p:spPr bwMode="auto">
          <a:xfrm>
            <a:off x="2286000" y="3581400"/>
            <a:ext cx="0" cy="18288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5366" name="Line 6"/>
          <p:cNvSpPr>
            <a:spLocks noChangeShapeType="1"/>
          </p:cNvSpPr>
          <p:nvPr/>
        </p:nvSpPr>
        <p:spPr bwMode="auto">
          <a:xfrm>
            <a:off x="4953000" y="3581400"/>
            <a:ext cx="0" cy="18288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Tree>
    <p:extLst>
      <p:ext uri="{BB962C8B-B14F-4D97-AF65-F5344CB8AC3E}">
        <p14:creationId xmlns:p14="http://schemas.microsoft.com/office/powerpoint/2010/main" val="211530124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a:t>Example knowledge base</a:t>
            </a:r>
          </a:p>
        </p:txBody>
      </p:sp>
      <p:sp>
        <p:nvSpPr>
          <p:cNvPr id="21507" name="Rectangle 3"/>
          <p:cNvSpPr>
            <a:spLocks noGrp="1" noChangeArrowheads="1"/>
          </p:cNvSpPr>
          <p:nvPr>
            <p:ph type="body" idx="1"/>
          </p:nvPr>
        </p:nvSpPr>
        <p:spPr/>
        <p:txBody>
          <a:bodyPr/>
          <a:lstStyle/>
          <a:p>
            <a:r>
              <a:rPr lang="en-US" sz="2400"/>
              <a:t>The law says that it is a crime for an American to sell weapons to hostile nations.  The country Nono, an enemy of America, has some missiles, and all of its missiles were sold to it by Colonel West, who is American.
</a:t>
            </a:r>
          </a:p>
          <a:p>
            <a:pPr lvl="4"/>
            <a:endParaRPr lang="en-US" sz="1600"/>
          </a:p>
          <a:p>
            <a:r>
              <a:rPr lang="en-US" sz="2400"/>
              <a:t>Prove that Col. West is a criminal
</a:t>
            </a:r>
          </a:p>
        </p:txBody>
      </p:sp>
    </p:spTree>
    <p:extLst>
      <p:ext uri="{BB962C8B-B14F-4D97-AF65-F5344CB8AC3E}">
        <p14:creationId xmlns:p14="http://schemas.microsoft.com/office/powerpoint/2010/main" val="426939930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a:t>Example knowledge base contd.</a:t>
            </a:r>
          </a:p>
        </p:txBody>
      </p:sp>
      <p:sp>
        <p:nvSpPr>
          <p:cNvPr id="22531" name="Rectangle 3"/>
          <p:cNvSpPr>
            <a:spLocks noGrp="1" noChangeArrowheads="1"/>
          </p:cNvSpPr>
          <p:nvPr>
            <p:ph type="body" idx="1"/>
          </p:nvPr>
        </p:nvSpPr>
        <p:spPr/>
        <p:txBody>
          <a:bodyPr/>
          <a:lstStyle/>
          <a:p>
            <a:pPr>
              <a:lnSpc>
                <a:spcPct val="80000"/>
              </a:lnSpc>
              <a:buFontTx/>
              <a:buNone/>
            </a:pPr>
            <a:r>
              <a:rPr lang="en-US" sz="2000" dirty="0"/>
              <a:t>... it is a crime for an American to sell weapons to hostile nations:</a:t>
            </a:r>
          </a:p>
          <a:p>
            <a:pPr lvl="1">
              <a:lnSpc>
                <a:spcPct val="80000"/>
              </a:lnSpc>
              <a:buFontTx/>
              <a:buNone/>
            </a:pPr>
            <a:r>
              <a:rPr lang="en-US" sz="1800" i="1" dirty="0">
                <a:solidFill>
                  <a:srgbClr val="CC0099"/>
                </a:solidFill>
              </a:rPr>
              <a:t>American(x) </a:t>
            </a:r>
            <a:r>
              <a:rPr lang="en-US" sz="1800" i="1" dirty="0">
                <a:solidFill>
                  <a:srgbClr val="CC0099"/>
                </a:solidFill>
                <a:sym typeface="Symbol" charset="0"/>
              </a:rPr>
              <a:t></a:t>
            </a:r>
            <a:r>
              <a:rPr lang="en-US" sz="1800" i="1" dirty="0">
                <a:solidFill>
                  <a:srgbClr val="CC0099"/>
                </a:solidFill>
              </a:rPr>
              <a:t> Weapon(y) </a:t>
            </a:r>
            <a:r>
              <a:rPr lang="en-US" sz="1800" i="1" dirty="0">
                <a:solidFill>
                  <a:srgbClr val="CC0099"/>
                </a:solidFill>
                <a:sym typeface="Symbol" charset="0"/>
              </a:rPr>
              <a:t></a:t>
            </a:r>
            <a:r>
              <a:rPr lang="en-US" sz="1800" i="1" dirty="0">
                <a:solidFill>
                  <a:srgbClr val="CC0099"/>
                </a:solidFill>
              </a:rPr>
              <a:t> Sells(</a:t>
            </a:r>
            <a:r>
              <a:rPr lang="en-US" sz="1800" i="1" dirty="0" err="1">
                <a:solidFill>
                  <a:srgbClr val="CC0099"/>
                </a:solidFill>
              </a:rPr>
              <a:t>x,y,z</a:t>
            </a:r>
            <a:r>
              <a:rPr lang="en-US" sz="1800" i="1" dirty="0">
                <a:solidFill>
                  <a:srgbClr val="CC0099"/>
                </a:solidFill>
              </a:rPr>
              <a:t>) </a:t>
            </a:r>
            <a:r>
              <a:rPr lang="en-US" sz="1800" i="1" dirty="0">
                <a:solidFill>
                  <a:srgbClr val="CC0099"/>
                </a:solidFill>
                <a:sym typeface="Symbol" charset="0"/>
              </a:rPr>
              <a:t></a:t>
            </a:r>
            <a:r>
              <a:rPr lang="en-US" sz="1800" i="1" dirty="0">
                <a:solidFill>
                  <a:srgbClr val="CC0099"/>
                </a:solidFill>
              </a:rPr>
              <a:t> Hostile(z) </a:t>
            </a:r>
            <a:r>
              <a:rPr lang="en-US" sz="1800" i="1" dirty="0">
                <a:solidFill>
                  <a:srgbClr val="CC0099"/>
                </a:solidFill>
                <a:sym typeface="Symbol" charset="0"/>
              </a:rPr>
              <a:t></a:t>
            </a:r>
            <a:r>
              <a:rPr lang="en-US" sz="1800" i="1" dirty="0">
                <a:solidFill>
                  <a:srgbClr val="CC0099"/>
                </a:solidFill>
              </a:rPr>
              <a:t> Criminal(x)</a:t>
            </a:r>
          </a:p>
          <a:p>
            <a:pPr>
              <a:lnSpc>
                <a:spcPct val="80000"/>
              </a:lnSpc>
              <a:buFontTx/>
              <a:buNone/>
            </a:pPr>
            <a:r>
              <a:rPr lang="en-US" sz="2000" dirty="0" err="1"/>
              <a:t>Nono</a:t>
            </a:r>
            <a:r>
              <a:rPr lang="en-US" sz="2000" dirty="0"/>
              <a:t> … has some missiles, i.e., </a:t>
            </a:r>
            <a:r>
              <a:rPr lang="el-GR" sz="2000" dirty="0">
                <a:cs typeface="Arial" charset="0"/>
                <a:sym typeface="Symbol" charset="0"/>
              </a:rPr>
              <a:t></a:t>
            </a:r>
            <a:r>
              <a:rPr lang="en-US" sz="2000" dirty="0"/>
              <a:t>x Owns(</a:t>
            </a:r>
            <a:r>
              <a:rPr lang="en-US" sz="2000" dirty="0" err="1"/>
              <a:t>Nono,x</a:t>
            </a:r>
            <a:r>
              <a:rPr lang="en-US" sz="2000" dirty="0"/>
              <a:t>) </a:t>
            </a:r>
            <a:r>
              <a:rPr lang="en-US" sz="2000" dirty="0">
                <a:sym typeface="Symbol" charset="0"/>
              </a:rPr>
              <a:t></a:t>
            </a:r>
            <a:r>
              <a:rPr lang="en-US" sz="2000" dirty="0"/>
              <a:t> Missile(x)</a:t>
            </a:r>
            <a:r>
              <a:rPr lang="en-US" sz="2000" dirty="0" smtClean="0"/>
              <a:t>:</a:t>
            </a:r>
            <a:endParaRPr lang="en-US" sz="2000" dirty="0"/>
          </a:p>
          <a:p>
            <a:pPr lvl="1">
              <a:lnSpc>
                <a:spcPct val="80000"/>
              </a:lnSpc>
              <a:buFontTx/>
              <a:buNone/>
            </a:pPr>
            <a:r>
              <a:rPr lang="en-US" sz="1800" i="1" dirty="0">
                <a:solidFill>
                  <a:srgbClr val="CC0099"/>
                </a:solidFill>
              </a:rPr>
              <a:t>Owns(Nono,M</a:t>
            </a:r>
            <a:r>
              <a:rPr lang="en-US" sz="1800" i="1" baseline="-25000" dirty="0">
                <a:solidFill>
                  <a:srgbClr val="CC0099"/>
                </a:solidFill>
              </a:rPr>
              <a:t>1</a:t>
            </a:r>
            <a:r>
              <a:rPr lang="en-US" sz="1800" i="1" dirty="0">
                <a:solidFill>
                  <a:srgbClr val="CC0099"/>
                </a:solidFill>
              </a:rPr>
              <a:t>) and Missile(M</a:t>
            </a:r>
            <a:r>
              <a:rPr lang="en-US" sz="1800" i="1" baseline="-25000" dirty="0">
                <a:solidFill>
                  <a:srgbClr val="CC0099"/>
                </a:solidFill>
              </a:rPr>
              <a:t>1</a:t>
            </a:r>
            <a:r>
              <a:rPr lang="en-US" sz="1800" i="1" dirty="0">
                <a:solidFill>
                  <a:srgbClr val="CC0099"/>
                </a:solidFill>
              </a:rPr>
              <a:t>)</a:t>
            </a:r>
          </a:p>
          <a:p>
            <a:pPr>
              <a:lnSpc>
                <a:spcPct val="80000"/>
              </a:lnSpc>
              <a:buFontTx/>
              <a:buNone/>
            </a:pPr>
            <a:r>
              <a:rPr lang="en-US" sz="2000" dirty="0"/>
              <a:t>… all of its missiles were sold to it by Colonel West</a:t>
            </a:r>
          </a:p>
          <a:p>
            <a:pPr lvl="1">
              <a:lnSpc>
                <a:spcPct val="80000"/>
              </a:lnSpc>
              <a:buFontTx/>
              <a:buNone/>
            </a:pPr>
            <a:r>
              <a:rPr lang="en-US" sz="1800" i="1" dirty="0">
                <a:solidFill>
                  <a:srgbClr val="CC0099"/>
                </a:solidFill>
              </a:rPr>
              <a:t>Missile(x) </a:t>
            </a:r>
            <a:r>
              <a:rPr lang="en-US" sz="1800" i="1" dirty="0">
                <a:solidFill>
                  <a:srgbClr val="CC0099"/>
                </a:solidFill>
                <a:sym typeface="Symbol" charset="0"/>
              </a:rPr>
              <a:t></a:t>
            </a:r>
            <a:r>
              <a:rPr lang="en-US" sz="1800" i="1" dirty="0">
                <a:solidFill>
                  <a:srgbClr val="CC0099"/>
                </a:solidFill>
              </a:rPr>
              <a:t> Owns(</a:t>
            </a:r>
            <a:r>
              <a:rPr lang="en-US" sz="1800" i="1" dirty="0" err="1">
                <a:solidFill>
                  <a:srgbClr val="CC0099"/>
                </a:solidFill>
              </a:rPr>
              <a:t>Nono,x</a:t>
            </a:r>
            <a:r>
              <a:rPr lang="en-US" sz="1800" i="1" dirty="0">
                <a:solidFill>
                  <a:srgbClr val="CC0099"/>
                </a:solidFill>
              </a:rPr>
              <a:t>) </a:t>
            </a:r>
            <a:r>
              <a:rPr lang="en-US" sz="1800" i="1" dirty="0">
                <a:solidFill>
                  <a:srgbClr val="CC0099"/>
                </a:solidFill>
                <a:sym typeface="Symbol" charset="0"/>
              </a:rPr>
              <a:t></a:t>
            </a:r>
            <a:r>
              <a:rPr lang="en-US" sz="1800" i="1" dirty="0">
                <a:solidFill>
                  <a:srgbClr val="CC0099"/>
                </a:solidFill>
              </a:rPr>
              <a:t> Sells(</a:t>
            </a:r>
            <a:r>
              <a:rPr lang="en-US" sz="1800" i="1" dirty="0" err="1">
                <a:solidFill>
                  <a:srgbClr val="CC0099"/>
                </a:solidFill>
              </a:rPr>
              <a:t>West,x,Nono</a:t>
            </a:r>
            <a:r>
              <a:rPr lang="en-US" sz="1800" i="1" dirty="0">
                <a:solidFill>
                  <a:srgbClr val="CC0099"/>
                </a:solidFill>
              </a:rPr>
              <a:t>)</a:t>
            </a:r>
          </a:p>
          <a:p>
            <a:pPr>
              <a:lnSpc>
                <a:spcPct val="80000"/>
              </a:lnSpc>
              <a:buFontTx/>
              <a:buNone/>
            </a:pPr>
            <a:r>
              <a:rPr lang="en-US" sz="2000" dirty="0"/>
              <a:t>Missiles are weapons</a:t>
            </a:r>
            <a:r>
              <a:rPr lang="en-US" sz="2000" dirty="0" smtClean="0"/>
              <a:t>:</a:t>
            </a:r>
            <a:endParaRPr lang="en-US" sz="2000" dirty="0"/>
          </a:p>
          <a:p>
            <a:pPr lvl="1">
              <a:lnSpc>
                <a:spcPct val="80000"/>
              </a:lnSpc>
              <a:buFontTx/>
              <a:buNone/>
            </a:pPr>
            <a:r>
              <a:rPr lang="en-US" sz="1800" i="1" dirty="0">
                <a:solidFill>
                  <a:srgbClr val="CC0099"/>
                </a:solidFill>
              </a:rPr>
              <a:t>Missile(x) </a:t>
            </a:r>
            <a:r>
              <a:rPr lang="en-US" sz="1800" i="1" dirty="0">
                <a:solidFill>
                  <a:srgbClr val="CC0099"/>
                </a:solidFill>
                <a:sym typeface="Symbol" charset="0"/>
              </a:rPr>
              <a:t></a:t>
            </a:r>
            <a:r>
              <a:rPr lang="en-US" sz="1800" i="1" dirty="0">
                <a:solidFill>
                  <a:srgbClr val="CC0099"/>
                </a:solidFill>
              </a:rPr>
              <a:t> Weapon(x)</a:t>
            </a:r>
          </a:p>
          <a:p>
            <a:pPr>
              <a:lnSpc>
                <a:spcPct val="80000"/>
              </a:lnSpc>
              <a:buFontTx/>
              <a:buNone/>
            </a:pPr>
            <a:r>
              <a:rPr lang="en-US" sz="2000" dirty="0"/>
              <a:t>An enemy of America counts as "hostile</a:t>
            </a:r>
            <a:r>
              <a:rPr lang="ja-JP" altLang="en-US" sz="2000" dirty="0">
                <a:latin typeface="Arial"/>
              </a:rPr>
              <a:t>“</a:t>
            </a:r>
            <a:r>
              <a:rPr lang="en-US" sz="2000" dirty="0"/>
              <a:t>:</a:t>
            </a:r>
          </a:p>
          <a:p>
            <a:pPr lvl="1">
              <a:lnSpc>
                <a:spcPct val="80000"/>
              </a:lnSpc>
              <a:buFontTx/>
              <a:buNone/>
            </a:pPr>
            <a:r>
              <a:rPr lang="en-US" sz="1800" i="1" dirty="0">
                <a:solidFill>
                  <a:srgbClr val="CC0099"/>
                </a:solidFill>
              </a:rPr>
              <a:t>Enemy(</a:t>
            </a:r>
            <a:r>
              <a:rPr lang="en-US" sz="1800" i="1" dirty="0" err="1">
                <a:solidFill>
                  <a:srgbClr val="CC0099"/>
                </a:solidFill>
              </a:rPr>
              <a:t>x,America</a:t>
            </a:r>
            <a:r>
              <a:rPr lang="en-US" sz="1800" i="1" dirty="0">
                <a:solidFill>
                  <a:srgbClr val="CC0099"/>
                </a:solidFill>
              </a:rPr>
              <a:t>) </a:t>
            </a:r>
            <a:r>
              <a:rPr lang="en-US" sz="1800" i="1" dirty="0">
                <a:solidFill>
                  <a:srgbClr val="CC0099"/>
                </a:solidFill>
                <a:sym typeface="Symbol" charset="0"/>
              </a:rPr>
              <a:t></a:t>
            </a:r>
            <a:r>
              <a:rPr lang="en-US" sz="1800" i="1" dirty="0">
                <a:solidFill>
                  <a:srgbClr val="CC0099"/>
                </a:solidFill>
              </a:rPr>
              <a:t> Hostile(x)</a:t>
            </a:r>
          </a:p>
          <a:p>
            <a:pPr>
              <a:lnSpc>
                <a:spcPct val="80000"/>
              </a:lnSpc>
              <a:buFontTx/>
              <a:buNone/>
            </a:pPr>
            <a:r>
              <a:rPr lang="en-US" sz="2000" dirty="0"/>
              <a:t>West, who is American </a:t>
            </a:r>
            <a:r>
              <a:rPr lang="en-US" sz="2000" dirty="0" smtClean="0"/>
              <a:t>…</a:t>
            </a:r>
            <a:endParaRPr lang="en-US" sz="2000" dirty="0"/>
          </a:p>
          <a:p>
            <a:pPr lvl="1">
              <a:lnSpc>
                <a:spcPct val="80000"/>
              </a:lnSpc>
              <a:buFontTx/>
              <a:buNone/>
            </a:pPr>
            <a:r>
              <a:rPr lang="en-US" sz="1800" i="1" dirty="0">
                <a:solidFill>
                  <a:srgbClr val="CC0099"/>
                </a:solidFill>
              </a:rPr>
              <a:t>American(West)</a:t>
            </a:r>
          </a:p>
          <a:p>
            <a:pPr>
              <a:lnSpc>
                <a:spcPct val="80000"/>
              </a:lnSpc>
              <a:buFontTx/>
              <a:buNone/>
            </a:pPr>
            <a:r>
              <a:rPr lang="en-US" sz="2000" dirty="0"/>
              <a:t>The country </a:t>
            </a:r>
            <a:r>
              <a:rPr lang="en-US" sz="2000" dirty="0" err="1"/>
              <a:t>Nono</a:t>
            </a:r>
            <a:r>
              <a:rPr lang="en-US" sz="2000" dirty="0"/>
              <a:t>, an enemy of America </a:t>
            </a:r>
            <a:r>
              <a:rPr lang="en-US" sz="2000" dirty="0" smtClean="0"/>
              <a:t>…</a:t>
            </a:r>
            <a:endParaRPr lang="en-US" sz="2000" i="1" dirty="0"/>
          </a:p>
          <a:p>
            <a:pPr lvl="1">
              <a:lnSpc>
                <a:spcPct val="80000"/>
              </a:lnSpc>
              <a:buFontTx/>
              <a:buNone/>
            </a:pPr>
            <a:r>
              <a:rPr lang="en-US" sz="1800" i="1" dirty="0">
                <a:solidFill>
                  <a:srgbClr val="CC0099"/>
                </a:solidFill>
              </a:rPr>
              <a:t>Enemy(</a:t>
            </a:r>
            <a:r>
              <a:rPr lang="en-US" sz="1800" i="1" dirty="0" err="1">
                <a:solidFill>
                  <a:srgbClr val="CC0099"/>
                </a:solidFill>
              </a:rPr>
              <a:t>Nono,America</a:t>
            </a:r>
            <a:r>
              <a:rPr lang="en-US" sz="1800" i="1" dirty="0">
                <a:solidFill>
                  <a:srgbClr val="CC0099"/>
                </a:solidFill>
              </a:rPr>
              <a:t>)</a:t>
            </a:r>
            <a:r>
              <a:rPr lang="en-US" sz="1800" dirty="0">
                <a:solidFill>
                  <a:srgbClr val="CC0099"/>
                </a:solidFill>
              </a:rPr>
              <a:t>
</a:t>
            </a:r>
          </a:p>
        </p:txBody>
      </p:sp>
    </p:spTree>
    <p:extLst>
      <p:ext uri="{BB962C8B-B14F-4D97-AF65-F5344CB8AC3E}">
        <p14:creationId xmlns:p14="http://schemas.microsoft.com/office/powerpoint/2010/main" val="353859995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5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5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53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253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253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253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531">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2531">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2531">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2531">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2531">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2531">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2531">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1"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1095</TotalTime>
  <Words>2724</Words>
  <Application>Microsoft Macintosh PowerPoint</Application>
  <PresentationFormat>On-screen Show (4:3)</PresentationFormat>
  <Paragraphs>361</Paragraphs>
  <Slides>46</Slides>
  <Notes>7</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Office Theme</vt:lpstr>
      <vt:lpstr>CS5100: Foundations of Artificial Intelligence  First Order Logic</vt:lpstr>
      <vt:lpstr>Administrative</vt:lpstr>
      <vt:lpstr>Last Week</vt:lpstr>
      <vt:lpstr>Constants, Functions, Predicates</vt:lpstr>
      <vt:lpstr>Variables, Connectives and Quantifiers</vt:lpstr>
      <vt:lpstr>Quantifier Scope</vt:lpstr>
      <vt:lpstr>Unification</vt:lpstr>
      <vt:lpstr>Example knowledge base</vt:lpstr>
      <vt:lpstr>Example knowledge base contd.</vt:lpstr>
      <vt:lpstr>Today</vt:lpstr>
      <vt:lpstr>This Class</vt:lpstr>
      <vt:lpstr>Ontological Engineering</vt:lpstr>
      <vt:lpstr>Jobs in Ontological Engineering</vt:lpstr>
      <vt:lpstr>Upper Ontology</vt:lpstr>
      <vt:lpstr>Example Upper Ontology</vt:lpstr>
      <vt:lpstr>Wordnet Upper Ontology</vt:lpstr>
      <vt:lpstr>Characteristics of a general purpose ontology</vt:lpstr>
      <vt:lpstr>Real World Ontologies</vt:lpstr>
      <vt:lpstr>Real World Ontologies</vt:lpstr>
      <vt:lpstr>Real World Ontologies</vt:lpstr>
      <vt:lpstr>Real World Ontologies</vt:lpstr>
      <vt:lpstr>Real World Ontologies</vt:lpstr>
      <vt:lpstr>Creating Ontologies</vt:lpstr>
      <vt:lpstr>Categories and Objects</vt:lpstr>
      <vt:lpstr>is-a relation</vt:lpstr>
      <vt:lpstr>Categories and Objects</vt:lpstr>
      <vt:lpstr>Categories and Objects: PartOf</vt:lpstr>
      <vt:lpstr>Part-of Relations</vt:lpstr>
      <vt:lpstr>Properties of Part-of Relations</vt:lpstr>
      <vt:lpstr>Measurements</vt:lpstr>
      <vt:lpstr>Objects: Things and Stuff</vt:lpstr>
      <vt:lpstr>Events</vt:lpstr>
      <vt:lpstr>Event Representation</vt:lpstr>
      <vt:lpstr>Situation Calculus</vt:lpstr>
      <vt:lpstr>Event Calculus</vt:lpstr>
      <vt:lpstr>Event Calculus</vt:lpstr>
      <vt:lpstr>Events: Time Intervals</vt:lpstr>
      <vt:lpstr>Date and Time</vt:lpstr>
      <vt:lpstr>Event Intervals</vt:lpstr>
      <vt:lpstr>Event Intervals</vt:lpstr>
      <vt:lpstr>Event Intervals</vt:lpstr>
      <vt:lpstr>Real World Application</vt:lpstr>
      <vt:lpstr>Time and Causality</vt:lpstr>
      <vt:lpstr>Inference in FOL</vt:lpstr>
      <vt:lpstr>Visualizing Ontologies</vt:lpstr>
      <vt:lpstr>Limitation of FOL</vt:lpstr>
    </vt:vector>
  </TitlesOfParts>
  <Company>Ticary Solutions, LLC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CS5100: Foundations of Artificial Intelligence  First Order Logic</dc:title>
  <dc:creator>Rutu Mulkar-Mehta</dc:creator>
  <cp:lastModifiedBy>Rutu Mulkar-Mehta</cp:lastModifiedBy>
  <cp:revision>171</cp:revision>
  <dcterms:created xsi:type="dcterms:W3CDTF">2016-10-18T18:39:44Z</dcterms:created>
  <dcterms:modified xsi:type="dcterms:W3CDTF">2016-10-21T00:43:55Z</dcterms:modified>
</cp:coreProperties>
</file>

<file path=docProps/thumbnail.jpeg>
</file>